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8" r:id="rId11"/>
    <p:sldId id="275" r:id="rId12"/>
    <p:sldId id="269" r:id="rId13"/>
    <p:sldId id="270" r:id="rId14"/>
    <p:sldId id="271" r:id="rId15"/>
    <p:sldId id="272" r:id="rId16"/>
    <p:sldId id="280" r:id="rId17"/>
    <p:sldId id="277" r:id="rId18"/>
    <p:sldId id="287" r:id="rId19"/>
    <p:sldId id="281" r:id="rId20"/>
    <p:sldId id="283" r:id="rId21"/>
    <p:sldId id="282" r:id="rId22"/>
    <p:sldId id="284" r:id="rId23"/>
    <p:sldId id="278" r:id="rId24"/>
    <p:sldId id="279" r:id="rId25"/>
    <p:sldId id="274" r:id="rId26"/>
    <p:sldId id="276" r:id="rId27"/>
    <p:sldId id="286" r:id="rId28"/>
    <p:sldId id="285" r:id="rId29"/>
    <p:sldId id="289" r:id="rId30"/>
    <p:sldId id="291" r:id="rId31"/>
    <p:sldId id="290" r:id="rId32"/>
    <p:sldId id="288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ELES" initials="T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78" d="100"/>
          <a:sy n="78" d="100"/>
        </p:scale>
        <p:origin x="-2264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printerSettings" Target="printerSettings/printerSettings1.bin"/><Relationship Id="rId35" Type="http://schemas.openxmlformats.org/officeDocument/2006/relationships/commentAuthors" Target="commentAuthors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0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15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683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88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595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9453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76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0188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31019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142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549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C9C8F3-11C7-304D-8B37-D283153DA248}" type="datetimeFigureOut">
              <a:rPr lang="en-US" smtClean="0"/>
              <a:t>6/10/13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A4D2AF-FD51-7B48-A4F0-58BE215CB3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130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itmentoequity.org/publications_files/CEQWPNo2%20DiagnosticQuest%20Jan%202013.pdf" TargetMode="External"/><Relationship Id="rId4" Type="http://schemas.openxmlformats.org/officeDocument/2006/relationships/hyperlink" Target="http://www.commitmentoequity.org/publications_files/CEQWPNo3%20SocSpendSynthesisResults%20Jan%202013.pdf" TargetMode="External"/><Relationship Id="rId5" Type="http://schemas.openxmlformats.org/officeDocument/2006/relationships/hyperlink" Target="http://www.commitmentoequity.org/publications_files/CEQWPNo4%20FiscalMobPoor%20Jan%202013.pdf" TargetMode="External"/><Relationship Id="rId6" Type="http://schemas.openxmlformats.org/officeDocument/2006/relationships/hyperlink" Target="http://www.commitmentoequity.org/publications_files/CEQWPNo5%20SocSpendRedist2000sArgentina%20Jan%202013.pdf" TargetMode="External"/><Relationship Id="rId7" Type="http://schemas.openxmlformats.org/officeDocument/2006/relationships/hyperlink" Target="http://www.commitmentoequity.org/publications_files/CEQWPNo6%20LowRedistImpactBolivia%20Jan%202013.pdf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ommitmentoequity.org/publications_files/CEQWPNo1%20Handbook%20Jan%202013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itmentoequity.org/publications_files/CEQWPNo6%20LowRedistImpactBolivia%20Jan%202013.pdf" TargetMode="External"/><Relationship Id="rId4" Type="http://schemas.openxmlformats.org/officeDocument/2006/relationships/hyperlink" Target="http://www.commitmentoequity.org/publications_files/CEQWPNo7%20EffectHighTaxOnIncomeDistBrazil%20Jan%202013.pdf" TargetMode="External"/><Relationship Id="rId5" Type="http://schemas.openxmlformats.org/officeDocument/2006/relationships/hyperlink" Target="http://www.commitmentoequity.org/publications_files/CEQWPNo8%20RedistImpactFiscSystMexico%20Jan%202013.pdf" TargetMode="External"/><Relationship Id="rId6" Type="http://schemas.openxmlformats.org/officeDocument/2006/relationships/hyperlink" Target="http://www.commitmentoequity.org/publications_files/CEQWPNo9%20IncidSocSpendTaxPeru%20Jan%202013.pdf" TargetMode="External"/><Relationship Id="rId7" Type="http://schemas.openxmlformats.org/officeDocument/2006/relationships/hyperlink" Target="http://www.commitmentoequity.org/publications_files/CEQWPNo10%20SocSpendTaxRedistUruguay%20Jan%202013.pdf" TargetMode="External"/><Relationship Id="rId8" Type="http://schemas.openxmlformats.org/officeDocument/2006/relationships/hyperlink" Target="http://www.commitmentoequity.org/publications_files/CEQWPNo11%20SocSpendTaxIncRedistParaguay%20Feb%202013.pdf" TargetMode="External"/><Relationship Id="rId9" Type="http://schemas.openxmlformats.org/officeDocument/2006/relationships/hyperlink" Target="http://www.commitmentoequity.org/publications_files/CEQWPNo12%20HighTaxationDevEconColombia1993-2010_19March2013.pdf" TargetMode="External"/><Relationship Id="rId10" Type="http://schemas.openxmlformats.org/officeDocument/2006/relationships/hyperlink" Target="http://www.commitmentoequity.org/publications_files/CEQWPNo13%20Lustig%20et%20al.%20Overview%20Arg,Bol,Bra,Mex,Per,Ury%20April%202013.pdf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www.commitmentoequity.org/publications_files/CEQWPNo5%20SocSpendRedist2000sArgentina%20Jan%202013.pdf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hyperlink" Target="http://WWW.COMMITMENTOEQUITY.ORG" TargetMode="External"/><Relationship Id="rId3" Type="http://schemas.openxmlformats.org/officeDocument/2006/relationships/image" Target="../media/image2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417151"/>
            <a:ext cx="7772400" cy="2183299"/>
          </a:xfrm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sz="4800" b="1" dirty="0" smtClean="0"/>
              <a:t>Commitment to Equity: a Primer</a:t>
            </a:r>
            <a:br>
              <a:rPr lang="en-US" sz="4800" b="1" dirty="0" smtClean="0"/>
            </a:br>
            <a:r>
              <a:rPr lang="en-US" sz="3600" b="1" dirty="0" smtClean="0"/>
              <a:t>Nora Lustig </a:t>
            </a:r>
            <a:br>
              <a:rPr lang="en-US" sz="3600" b="1" dirty="0" smtClean="0"/>
            </a:br>
            <a:r>
              <a:rPr lang="en-US" sz="3600" b="1" dirty="0" smtClean="0"/>
              <a:t>Tulane University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349" y="3886199"/>
            <a:ext cx="7561851" cy="2339855"/>
          </a:xfrm>
        </p:spPr>
        <p:txBody>
          <a:bodyPr>
            <a:normAutofit fontScale="77500" lnSpcReduction="20000"/>
          </a:bodyPr>
          <a:lstStyle/>
          <a:p>
            <a:r>
              <a:rPr lang="en-US" i="1" dirty="0" smtClean="0"/>
              <a:t>Fiscal Policy for an Equitable Society</a:t>
            </a:r>
          </a:p>
          <a:p>
            <a:r>
              <a:rPr lang="en-US" dirty="0" smtClean="0"/>
              <a:t>CEQ Global Project</a:t>
            </a:r>
          </a:p>
          <a:p>
            <a:r>
              <a:rPr lang="en-US" dirty="0" smtClean="0"/>
              <a:t>PREM-World Bank and Tulane University</a:t>
            </a:r>
          </a:p>
          <a:p>
            <a:r>
              <a:rPr lang="en-US" dirty="0" smtClean="0"/>
              <a:t>Kick-off Workshop</a:t>
            </a:r>
          </a:p>
          <a:p>
            <a:endParaRPr lang="en-US" dirty="0" smtClean="0"/>
          </a:p>
          <a:p>
            <a:r>
              <a:rPr lang="en-US" dirty="0" smtClean="0"/>
              <a:t>Washington</a:t>
            </a:r>
            <a:r>
              <a:rPr lang="en-US" dirty="0"/>
              <a:t>, DC – </a:t>
            </a:r>
            <a:r>
              <a:rPr lang="en-US" dirty="0" smtClean="0"/>
              <a:t>June 11, </a:t>
            </a:r>
            <a:r>
              <a:rPr lang="en-US" dirty="0"/>
              <a:t>2013</a:t>
            </a:r>
          </a:p>
          <a:p>
            <a:endParaRPr lang="en-US" dirty="0"/>
          </a:p>
        </p:txBody>
      </p:sp>
      <p:pic>
        <p:nvPicPr>
          <p:cNvPr id="4" name="Picture 1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05529" y="226874"/>
            <a:ext cx="3943606" cy="11902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54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88"/>
            <a:ext cx="8229600" cy="961496"/>
          </a:xfrm>
          <a:solidFill>
            <a:srgbClr val="93CDDD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Outputs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5384"/>
            <a:ext cx="8229600" cy="5782616"/>
          </a:xfrm>
        </p:spPr>
        <p:txBody>
          <a:bodyPr>
            <a:noAutofit/>
          </a:bodyPr>
          <a:lstStyle/>
          <a:p>
            <a:r>
              <a:rPr lang="en-US" sz="2800" dirty="0" smtClean="0"/>
              <a:t>Methodology: Handbook/Master Workbook &amp; Diagnostic Questionnaire; Measuring Impoverishment</a:t>
            </a:r>
          </a:p>
          <a:p>
            <a:r>
              <a:rPr lang="en-US" sz="2800" dirty="0" smtClean="0"/>
              <a:t>CEQ Assessments (master workbooks) for whole population: 6 completed and 6 almost completed; 5 rural-urban; 4 ethnicity and race; 1 top incomes</a:t>
            </a:r>
          </a:p>
          <a:p>
            <a:r>
              <a:rPr lang="en-US" sz="2800" dirty="0" smtClean="0"/>
              <a:t>Chapter for Asian Development Bank publication</a:t>
            </a:r>
          </a:p>
          <a:p>
            <a:r>
              <a:rPr lang="en-US" sz="2800" dirty="0" smtClean="0"/>
              <a:t>Background papers and reports</a:t>
            </a:r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67622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3888"/>
            <a:ext cx="8229600" cy="961496"/>
          </a:xfrm>
          <a:solidFill>
            <a:srgbClr val="93CDDD"/>
          </a:solidFill>
        </p:spPr>
        <p:txBody>
          <a:bodyPr>
            <a:normAutofit/>
          </a:bodyPr>
          <a:lstStyle/>
          <a:p>
            <a:r>
              <a:rPr lang="en-US" b="1" dirty="0" smtClean="0"/>
              <a:t>Outputs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5384"/>
            <a:ext cx="8229600" cy="5782616"/>
          </a:xfrm>
        </p:spPr>
        <p:txBody>
          <a:bodyPr>
            <a:noAutofit/>
          </a:bodyPr>
          <a:lstStyle/>
          <a:p>
            <a:r>
              <a:rPr lang="en-US" sz="3600" dirty="0" smtClean="0"/>
              <a:t>15 </a:t>
            </a:r>
            <a:r>
              <a:rPr lang="en-US" sz="3600" dirty="0"/>
              <a:t>CEQ Working Papers</a:t>
            </a:r>
          </a:p>
          <a:p>
            <a:r>
              <a:rPr lang="en-US" sz="3600" dirty="0" smtClean="0"/>
              <a:t>World Bank working papers (Uruguay; Paraguay in progress)</a:t>
            </a:r>
          </a:p>
          <a:p>
            <a:r>
              <a:rPr lang="en-US" sz="3600" dirty="0" smtClean="0"/>
              <a:t>Forthcoming special issue of </a:t>
            </a:r>
            <a:r>
              <a:rPr lang="en-US" sz="3600" i="1" dirty="0" smtClean="0"/>
              <a:t>Public Finance Review, edited by Nora Lustig, </a:t>
            </a:r>
            <a:r>
              <a:rPr lang="en-US" sz="3600" i="1" dirty="0" err="1" smtClean="0"/>
              <a:t>Carola</a:t>
            </a:r>
            <a:r>
              <a:rPr lang="en-US" sz="3600" i="1" dirty="0" smtClean="0"/>
              <a:t> </a:t>
            </a:r>
            <a:r>
              <a:rPr lang="en-US" sz="3600" i="1" dirty="0" err="1" smtClean="0"/>
              <a:t>Pessino</a:t>
            </a:r>
            <a:r>
              <a:rPr lang="en-US" sz="3600" i="1" dirty="0" smtClean="0"/>
              <a:t> and John Scott</a:t>
            </a:r>
            <a:endParaRPr lang="en-US" sz="3600" dirty="0" smtClean="0"/>
          </a:p>
          <a:p>
            <a:r>
              <a:rPr lang="en-US" sz="3600" dirty="0" smtClean="0"/>
              <a:t>In 2014, </a:t>
            </a:r>
            <a:r>
              <a:rPr lang="en-US" sz="3600" dirty="0"/>
              <a:t>edited volume with </a:t>
            </a:r>
            <a:r>
              <a:rPr lang="en-US" sz="3600" dirty="0" smtClean="0"/>
              <a:t>12 LA </a:t>
            </a:r>
            <a:r>
              <a:rPr lang="en-US" sz="3600" dirty="0"/>
              <a:t>cases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416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8667" y="283783"/>
            <a:ext cx="82296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CEQ WORKING PAPER </a:t>
            </a:r>
            <a:r>
              <a:rPr lang="en-US" b="1" dirty="0" smtClean="0"/>
              <a:t>SERIES</a:t>
            </a:r>
          </a:p>
          <a:p>
            <a:r>
              <a:rPr lang="en-US" dirty="0" smtClean="0"/>
              <a:t> </a:t>
            </a:r>
            <a:endParaRPr lang="en-US" dirty="0"/>
          </a:p>
          <a:p>
            <a:r>
              <a:rPr lang="en-US" dirty="0">
                <a:hlinkClick r:id="rId2"/>
              </a:rPr>
              <a:t>C</a:t>
            </a:r>
            <a:r>
              <a:rPr lang="en-US" u="sng" dirty="0" smtClean="0">
                <a:hlinkClick r:id="rId2"/>
              </a:rPr>
              <a:t>ommitment </a:t>
            </a:r>
            <a:r>
              <a:rPr lang="en-US" u="sng" dirty="0">
                <a:hlinkClick r:id="rId2"/>
              </a:rPr>
              <a:t>to Equity Assessment (CEQ): Estimating the Incidence of Social Spending, Subsidies and Taxes. Handbook</a:t>
            </a:r>
            <a:r>
              <a:rPr lang="en-US" dirty="0" smtClean="0"/>
              <a:t>, </a:t>
            </a:r>
            <a:r>
              <a:rPr lang="en-US" dirty="0"/>
              <a:t>by Nora Lustig and Sean Higgins, </a:t>
            </a:r>
            <a:r>
              <a:rPr lang="en-US" i="1" dirty="0"/>
              <a:t>CEQ Working Paper No. 1, </a:t>
            </a:r>
            <a:r>
              <a:rPr lang="en-US" dirty="0"/>
              <a:t>July 2011; revised January 2013.			                     </a:t>
            </a:r>
          </a:p>
          <a:p>
            <a:r>
              <a:rPr lang="en-US" u="sng" dirty="0" smtClean="0">
                <a:hlinkClick r:id="rId3"/>
              </a:rPr>
              <a:t>Commitment </a:t>
            </a:r>
            <a:r>
              <a:rPr lang="en-US" u="sng" dirty="0">
                <a:hlinkClick r:id="rId3"/>
              </a:rPr>
              <a:t>to Equity: Diagnostic Questionnaire</a:t>
            </a:r>
            <a:r>
              <a:rPr lang="en-US" dirty="0" smtClean="0"/>
              <a:t>, </a:t>
            </a:r>
            <a:r>
              <a:rPr lang="en-US" dirty="0"/>
              <a:t>by Nora Lustig, </a:t>
            </a:r>
            <a:r>
              <a:rPr lang="en-US" i="1" dirty="0"/>
              <a:t>CEQ Working Paper No. 2, </a:t>
            </a:r>
            <a:r>
              <a:rPr lang="en-US" dirty="0"/>
              <a:t>2010</a:t>
            </a:r>
            <a:r>
              <a:rPr lang="en-US" i="1" dirty="0"/>
              <a:t>; </a:t>
            </a:r>
            <a:r>
              <a:rPr lang="en-US" dirty="0"/>
              <a:t>revised August 2012.						      </a:t>
            </a:r>
          </a:p>
          <a:p>
            <a:r>
              <a:rPr lang="en-US" dirty="0">
                <a:hlinkClick r:id="rId4"/>
              </a:rPr>
              <a:t>T</a:t>
            </a:r>
            <a:r>
              <a:rPr lang="en-US" u="sng" dirty="0" smtClean="0">
                <a:hlinkClick r:id="rId4"/>
              </a:rPr>
              <a:t>he </a:t>
            </a:r>
            <a:r>
              <a:rPr lang="en-US" u="sng" dirty="0">
                <a:hlinkClick r:id="rId4"/>
              </a:rPr>
              <a:t>Impact of Taxes and Social Spending on Inequality and Poverty in Argentina, Bolivia,Brazil, Mexico and Peru: A Synthesis of Results</a:t>
            </a:r>
            <a:r>
              <a:rPr lang="en-US" dirty="0" smtClean="0"/>
              <a:t>, </a:t>
            </a:r>
            <a:r>
              <a:rPr lang="en-US" dirty="0"/>
              <a:t>by Nora Lustig, George Gray Molina, Sean Higgins, Miguel Jaramillo, Wilson Jiménez, Veronica Paz, </a:t>
            </a:r>
            <a:r>
              <a:rPr lang="en-US" dirty="0" err="1"/>
              <a:t>Claudiney</a:t>
            </a:r>
            <a:r>
              <a:rPr lang="en-US" dirty="0"/>
              <a:t> Pereira,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John Scott, and Ernesto </a:t>
            </a:r>
            <a:r>
              <a:rPr lang="en-US" dirty="0" err="1"/>
              <a:t>Yañez</a:t>
            </a:r>
            <a:r>
              <a:rPr lang="en-US" dirty="0"/>
              <a:t>, </a:t>
            </a:r>
            <a:r>
              <a:rPr lang="en-US" i="1" dirty="0"/>
              <a:t>CEQ Working Paper No. 3, </a:t>
            </a:r>
            <a:r>
              <a:rPr lang="en-US" dirty="0"/>
              <a:t>August 2012. 			</a:t>
            </a:r>
          </a:p>
          <a:p>
            <a:r>
              <a:rPr lang="en-US" u="sng" dirty="0" smtClean="0">
                <a:hlinkClick r:id="rId5"/>
              </a:rPr>
              <a:t>Fiscal Incidence, Fiscal Mobility and the Poor: A New Approach</a:t>
            </a:r>
            <a:r>
              <a:rPr lang="en-US" dirty="0" smtClean="0"/>
              <a:t>, by Nora Lustig and Sean Higgins, </a:t>
            </a:r>
            <a:r>
              <a:rPr lang="en-US" i="1" dirty="0" smtClean="0"/>
              <a:t>CEQ Working Paper No. 4</a:t>
            </a:r>
            <a:r>
              <a:rPr lang="en-US" dirty="0" smtClean="0"/>
              <a:t>, September 2012. 				 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237067" y="4277608"/>
            <a:ext cx="8331200" cy="17543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6"/>
              </a:rPr>
              <a:t>Social Spending and Income Redistribution in Argentina in the 2000s: the Rising Role of Noncontributory Pensions</a:t>
            </a:r>
            <a:r>
              <a:rPr lang="en-US" dirty="0" smtClean="0"/>
              <a:t>, </a:t>
            </a:r>
            <a:r>
              <a:rPr lang="en-US" dirty="0"/>
              <a:t>by Nora Lustig and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</a:t>
            </a:r>
            <a:r>
              <a:rPr lang="en-US" i="1" dirty="0"/>
              <a:t>CEQ Working Paper No. 5</a:t>
            </a:r>
            <a:r>
              <a:rPr lang="en-US" dirty="0"/>
              <a:t>, January 2013.	 </a:t>
            </a:r>
          </a:p>
          <a:p>
            <a:r>
              <a:rPr lang="en-US" u="sng" dirty="0" smtClean="0">
                <a:hlinkClick r:id="rId7"/>
              </a:rPr>
              <a:t>Explaining </a:t>
            </a:r>
            <a:r>
              <a:rPr lang="en-US" u="sng" dirty="0">
                <a:hlinkClick r:id="rId7"/>
              </a:rPr>
              <a:t>Low Redistributive Impact in Bolivia</a:t>
            </a:r>
            <a:r>
              <a:rPr lang="en-US" dirty="0" smtClean="0"/>
              <a:t>, </a:t>
            </a:r>
            <a:r>
              <a:rPr lang="en-US" dirty="0"/>
              <a:t>by </a:t>
            </a:r>
            <a:r>
              <a:rPr lang="en-US" dirty="0" err="1"/>
              <a:t>Verónica</a:t>
            </a:r>
            <a:r>
              <a:rPr lang="en-US" dirty="0"/>
              <a:t> Paz </a:t>
            </a:r>
            <a:r>
              <a:rPr lang="en-US" dirty="0" err="1"/>
              <a:t>Arauco</a:t>
            </a:r>
            <a:r>
              <a:rPr lang="en-US" dirty="0"/>
              <a:t>, George Gray Molina, Wilson Jiménez </a:t>
            </a:r>
            <a:r>
              <a:rPr lang="en-US" dirty="0" err="1"/>
              <a:t>Pozo</a:t>
            </a:r>
            <a:r>
              <a:rPr lang="en-US" dirty="0"/>
              <a:t>, and Ernesto </a:t>
            </a:r>
            <a:r>
              <a:rPr lang="en-US" dirty="0" err="1"/>
              <a:t>Yáñez</a:t>
            </a:r>
            <a:r>
              <a:rPr lang="en-US" dirty="0"/>
              <a:t> Aguilar, </a:t>
            </a:r>
            <a:r>
              <a:rPr lang="en-US" i="1" dirty="0"/>
              <a:t>CEQ Working Paper No. 6,</a:t>
            </a:r>
            <a:r>
              <a:rPr lang="en-US" dirty="0"/>
              <a:t> January 2013.	     </a:t>
            </a:r>
          </a:p>
        </p:txBody>
      </p:sp>
    </p:spTree>
    <p:extLst>
      <p:ext uri="{BB962C8B-B14F-4D97-AF65-F5344CB8AC3E}">
        <p14:creationId xmlns:p14="http://schemas.microsoft.com/office/powerpoint/2010/main" val="17685268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0" y="66682"/>
            <a:ext cx="914400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>
                <a:hlinkClick r:id="rId2"/>
              </a:rPr>
              <a:t>Social Spending and Income Redistribution in Argentina in the 2000s: the Rising Role of Noncontributory Pensions</a:t>
            </a:r>
            <a:r>
              <a:rPr lang="en-US" dirty="0" smtClean="0"/>
              <a:t>, </a:t>
            </a:r>
            <a:r>
              <a:rPr lang="en-US" dirty="0"/>
              <a:t>by Nora Lustig and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, </a:t>
            </a:r>
            <a:r>
              <a:rPr lang="en-US" i="1" dirty="0"/>
              <a:t>CEQ Working Paper No. 5</a:t>
            </a:r>
            <a:r>
              <a:rPr lang="en-US" dirty="0"/>
              <a:t>, January 2013.	 </a:t>
            </a:r>
          </a:p>
          <a:p>
            <a:r>
              <a:rPr lang="en-US" u="sng" dirty="0" smtClean="0">
                <a:hlinkClick r:id="rId3"/>
              </a:rPr>
              <a:t>Explaining </a:t>
            </a:r>
            <a:r>
              <a:rPr lang="en-US" u="sng" dirty="0">
                <a:hlinkClick r:id="rId3"/>
              </a:rPr>
              <a:t>Low Redistributive Impact in Bolivia</a:t>
            </a:r>
            <a:r>
              <a:rPr lang="en-US" dirty="0" smtClean="0"/>
              <a:t>, </a:t>
            </a:r>
            <a:r>
              <a:rPr lang="en-US" dirty="0"/>
              <a:t>by </a:t>
            </a:r>
            <a:r>
              <a:rPr lang="en-US" dirty="0" err="1"/>
              <a:t>Verónica</a:t>
            </a:r>
            <a:r>
              <a:rPr lang="en-US" dirty="0"/>
              <a:t> Paz </a:t>
            </a:r>
            <a:r>
              <a:rPr lang="en-US" dirty="0" err="1"/>
              <a:t>Arauco</a:t>
            </a:r>
            <a:r>
              <a:rPr lang="en-US" dirty="0"/>
              <a:t>, George Gray Molina, Wilson Jiménez </a:t>
            </a:r>
            <a:r>
              <a:rPr lang="en-US" dirty="0" err="1"/>
              <a:t>Pozo</a:t>
            </a:r>
            <a:r>
              <a:rPr lang="en-US" dirty="0"/>
              <a:t>, and Ernesto </a:t>
            </a:r>
            <a:r>
              <a:rPr lang="en-US" dirty="0" err="1"/>
              <a:t>Yáñez</a:t>
            </a:r>
            <a:r>
              <a:rPr lang="en-US" dirty="0"/>
              <a:t> Aguilar, </a:t>
            </a:r>
            <a:r>
              <a:rPr lang="en-US" i="1" dirty="0"/>
              <a:t>CEQ Working Paper No. 6,</a:t>
            </a:r>
            <a:r>
              <a:rPr lang="en-US" dirty="0"/>
              <a:t> January 2013.	     </a:t>
            </a:r>
          </a:p>
          <a:p>
            <a:r>
              <a:rPr lang="en-US" u="sng" dirty="0" smtClean="0">
                <a:hlinkClick r:id="rId4"/>
              </a:rPr>
              <a:t>The </a:t>
            </a:r>
            <a:r>
              <a:rPr lang="en-US" u="sng" dirty="0">
                <a:hlinkClick r:id="rId4"/>
              </a:rPr>
              <a:t>Effects of Brazil’s High Taxation and Social Spending on the Distribution of Household Income</a:t>
            </a:r>
            <a:r>
              <a:rPr lang="en-US" dirty="0" smtClean="0"/>
              <a:t>, </a:t>
            </a:r>
            <a:r>
              <a:rPr lang="en-US" dirty="0"/>
              <a:t>by Sean Higgins and </a:t>
            </a:r>
            <a:r>
              <a:rPr lang="en-US" dirty="0" err="1"/>
              <a:t>Claudiney</a:t>
            </a:r>
            <a:r>
              <a:rPr lang="en-US" dirty="0"/>
              <a:t> Pereira, </a:t>
            </a:r>
            <a:r>
              <a:rPr lang="en-US" i="1" dirty="0"/>
              <a:t>CEQ Working Paper No.7, </a:t>
            </a:r>
            <a:r>
              <a:rPr lang="en-US" dirty="0"/>
              <a:t>January </a:t>
            </a:r>
            <a:r>
              <a:rPr lang="en-US" dirty="0" smtClean="0"/>
              <a:t>2013.</a:t>
            </a:r>
          </a:p>
          <a:p>
            <a:r>
              <a:rPr lang="en-US" u="sng" dirty="0" smtClean="0">
                <a:hlinkClick r:id="rId5"/>
              </a:rPr>
              <a:t>Redistributive </a:t>
            </a:r>
            <a:r>
              <a:rPr lang="en-US" u="sng" dirty="0">
                <a:hlinkClick r:id="rId5"/>
              </a:rPr>
              <a:t>Impact and Efficiency of Mexico’s Fiscal System</a:t>
            </a:r>
            <a:r>
              <a:rPr lang="en-US" dirty="0" smtClean="0"/>
              <a:t>, </a:t>
            </a:r>
            <a:r>
              <a:rPr lang="en-US" dirty="0"/>
              <a:t>by John Scott, </a:t>
            </a:r>
            <a:r>
              <a:rPr lang="en-US" i="1" dirty="0"/>
              <a:t>CEQ Working Paper No. 8,</a:t>
            </a:r>
            <a:r>
              <a:rPr lang="en-US" dirty="0"/>
              <a:t> January 2013.				   	                </a:t>
            </a:r>
          </a:p>
          <a:p>
            <a:r>
              <a:rPr lang="en-US" u="sng" dirty="0" smtClean="0">
                <a:hlinkClick r:id="rId6"/>
              </a:rPr>
              <a:t>The </a:t>
            </a:r>
            <a:r>
              <a:rPr lang="en-US" u="sng" dirty="0">
                <a:hlinkClick r:id="rId6"/>
              </a:rPr>
              <a:t>Incidence of Social Spending and Taxes in Peru</a:t>
            </a:r>
            <a:r>
              <a:rPr lang="en-US" dirty="0" smtClean="0"/>
              <a:t>, </a:t>
            </a:r>
            <a:r>
              <a:rPr lang="en-US" dirty="0"/>
              <a:t>by Miguel Jaramillo </a:t>
            </a:r>
            <a:r>
              <a:rPr lang="en-US" dirty="0" err="1"/>
              <a:t>Baanante</a:t>
            </a:r>
            <a:r>
              <a:rPr lang="en-US" dirty="0"/>
              <a:t>,</a:t>
            </a:r>
            <a:r>
              <a:rPr lang="en-US" i="1" dirty="0"/>
              <a:t> CEQ Working Paper No. 9,</a:t>
            </a:r>
            <a:r>
              <a:rPr lang="en-US" dirty="0"/>
              <a:t> January 2013. 					               </a:t>
            </a:r>
          </a:p>
        </p:txBody>
      </p:sp>
      <p:sp>
        <p:nvSpPr>
          <p:cNvPr id="5" name="Rectangle 4"/>
          <p:cNvSpPr/>
          <p:nvPr/>
        </p:nvSpPr>
        <p:spPr>
          <a:xfrm>
            <a:off x="50800" y="3206003"/>
            <a:ext cx="863600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 dirty="0" smtClean="0">
                <a:hlinkClick r:id="rId7"/>
              </a:rPr>
              <a:t>Social </a:t>
            </a:r>
            <a:r>
              <a:rPr lang="en-US" u="sng" dirty="0">
                <a:hlinkClick r:id="rId7"/>
              </a:rPr>
              <a:t>Spending, Taxes, and Income Redistribution in Uruguay</a:t>
            </a:r>
            <a:r>
              <a:rPr lang="en-US" dirty="0" smtClean="0"/>
              <a:t>, </a:t>
            </a:r>
            <a:r>
              <a:rPr lang="en-US" dirty="0"/>
              <a:t>by Marisa </a:t>
            </a:r>
            <a:r>
              <a:rPr lang="en-US" dirty="0" err="1"/>
              <a:t>Bucheli</a:t>
            </a:r>
            <a:r>
              <a:rPr lang="en-US" dirty="0"/>
              <a:t>, Nora Lustig, </a:t>
            </a:r>
            <a:r>
              <a:rPr lang="en-US" dirty="0" err="1"/>
              <a:t>Máximo</a:t>
            </a:r>
            <a:r>
              <a:rPr lang="en-US" dirty="0"/>
              <a:t> Rossi and </a:t>
            </a:r>
            <a:r>
              <a:rPr lang="en-US" dirty="0" err="1"/>
              <a:t>Florencia</a:t>
            </a:r>
            <a:r>
              <a:rPr lang="en-US" dirty="0"/>
              <a:t> </a:t>
            </a:r>
            <a:r>
              <a:rPr lang="en-US" dirty="0" err="1"/>
              <a:t>Amábile</a:t>
            </a:r>
            <a:r>
              <a:rPr lang="en-US" dirty="0"/>
              <a:t>, </a:t>
            </a:r>
            <a:r>
              <a:rPr lang="en-US" i="1" dirty="0"/>
              <a:t>CEQ Working Paper No. 10,</a:t>
            </a:r>
            <a:r>
              <a:rPr lang="en-US" dirty="0"/>
              <a:t> January 2013. 	</a:t>
            </a:r>
          </a:p>
          <a:p>
            <a:r>
              <a:rPr lang="en-US" dirty="0"/>
              <a:t> </a:t>
            </a:r>
            <a:r>
              <a:rPr lang="en-US" u="sng" dirty="0" smtClean="0">
                <a:hlinkClick r:id="rId8"/>
              </a:rPr>
              <a:t>Social </a:t>
            </a:r>
            <a:r>
              <a:rPr lang="en-US" u="sng" dirty="0">
                <a:hlinkClick r:id="rId8"/>
              </a:rPr>
              <a:t>Spending, Taxes and Income Redistribution in Paraguay</a:t>
            </a:r>
            <a:r>
              <a:rPr lang="en-US" dirty="0" smtClean="0"/>
              <a:t>, </a:t>
            </a:r>
            <a:r>
              <a:rPr lang="en-US" dirty="0"/>
              <a:t>Sean Higgins, Nora Lustig, Julio Ramirez, Billy Swanson, </a:t>
            </a:r>
            <a:r>
              <a:rPr lang="en-US" i="1" dirty="0"/>
              <a:t>CEQ Working Paper No. 11, </a:t>
            </a:r>
            <a:r>
              <a:rPr lang="en-US" dirty="0"/>
              <a:t>February 2013</a:t>
            </a:r>
            <a:r>
              <a:rPr lang="en-US" dirty="0" smtClean="0"/>
              <a:t>.</a:t>
            </a:r>
            <a:r>
              <a:rPr lang="en-US" u="sng" dirty="0" smtClean="0">
                <a:hlinkClick r:id="rId9"/>
              </a:rPr>
              <a:t>High </a:t>
            </a:r>
            <a:r>
              <a:rPr lang="en-US" u="sng" dirty="0">
                <a:hlinkClick r:id="rId9"/>
              </a:rPr>
              <a:t>Incomes and Personal Taxation in a Developing Economy: Colombia 1993-2010</a:t>
            </a:r>
            <a:r>
              <a:rPr lang="en-US" dirty="0" smtClean="0"/>
              <a:t>, </a:t>
            </a:r>
            <a:r>
              <a:rPr lang="en-US" dirty="0"/>
              <a:t>by </a:t>
            </a:r>
            <a:r>
              <a:rPr lang="en-US" dirty="0" err="1"/>
              <a:t>Facundo</a:t>
            </a:r>
            <a:r>
              <a:rPr lang="en-US" dirty="0"/>
              <a:t> </a:t>
            </a:r>
            <a:r>
              <a:rPr lang="en-US" dirty="0" err="1"/>
              <a:t>Alvaredo</a:t>
            </a:r>
            <a:r>
              <a:rPr lang="en-US" dirty="0"/>
              <a:t> and Juliana </a:t>
            </a:r>
            <a:r>
              <a:rPr lang="en-US" dirty="0" err="1"/>
              <a:t>Londoño</a:t>
            </a:r>
            <a:r>
              <a:rPr lang="en-US" dirty="0"/>
              <a:t> </a:t>
            </a:r>
            <a:r>
              <a:rPr lang="en-US" dirty="0" err="1"/>
              <a:t>Vélez</a:t>
            </a:r>
            <a:r>
              <a:rPr lang="en-US" dirty="0"/>
              <a:t>, </a:t>
            </a:r>
            <a:r>
              <a:rPr lang="en-US" i="1" dirty="0"/>
              <a:t>CEQ Working Paper No. 12, </a:t>
            </a:r>
            <a:r>
              <a:rPr lang="en-US" dirty="0"/>
              <a:t>March 2013. </a:t>
            </a:r>
          </a:p>
          <a:p>
            <a:r>
              <a:rPr lang="en-US" dirty="0">
                <a:hlinkClick r:id="rId10"/>
              </a:rPr>
              <a:t>T</a:t>
            </a:r>
            <a:r>
              <a:rPr lang="en-US" u="sng" dirty="0" smtClean="0">
                <a:hlinkClick r:id="rId10"/>
              </a:rPr>
              <a:t>he </a:t>
            </a:r>
            <a:r>
              <a:rPr lang="en-US" u="sng" dirty="0">
                <a:hlinkClick r:id="rId10"/>
              </a:rPr>
              <a:t>Impact of Taxes and Social Spending on Inequality and Poverty in Argentina, Bolivia, Brazil, Mexico, Peru and Uruguay: An Overview</a:t>
            </a:r>
            <a:r>
              <a:rPr lang="en-US" dirty="0" smtClean="0"/>
              <a:t>,</a:t>
            </a:r>
            <a:r>
              <a:rPr lang="en-US" dirty="0"/>
              <a:t> </a:t>
            </a:r>
            <a:r>
              <a:rPr lang="en-US" dirty="0" smtClean="0"/>
              <a:t>Nora </a:t>
            </a:r>
            <a:r>
              <a:rPr lang="en-US" dirty="0"/>
              <a:t>Lustig, </a:t>
            </a:r>
            <a:r>
              <a:rPr lang="en-US" dirty="0" err="1"/>
              <a:t>Carola</a:t>
            </a:r>
            <a:r>
              <a:rPr lang="en-US" dirty="0"/>
              <a:t> </a:t>
            </a:r>
            <a:r>
              <a:rPr lang="en-US" dirty="0" err="1"/>
              <a:t>Pessino</a:t>
            </a:r>
            <a:r>
              <a:rPr lang="en-US" dirty="0"/>
              <a:t> and John Scott, </a:t>
            </a:r>
            <a:r>
              <a:rPr lang="en-US" i="1" dirty="0"/>
              <a:t>CEQ Working Paper No. 13, </a:t>
            </a:r>
            <a:r>
              <a:rPr lang="en-US" dirty="0"/>
              <a:t>April 2013.</a:t>
            </a:r>
          </a:p>
          <a:p>
            <a:r>
              <a:rPr lang="en-US" dirty="0"/>
              <a:t>“Measuring Impoverishment: An Overlooked Dimension of Fiscal Incidence</a:t>
            </a:r>
            <a:r>
              <a:rPr lang="en-US" dirty="0" smtClean="0"/>
              <a:t>, </a:t>
            </a:r>
            <a:r>
              <a:rPr lang="en-US" dirty="0"/>
              <a:t>by Sean Higgins and Nora Lustig, </a:t>
            </a:r>
            <a:r>
              <a:rPr lang="en-US" i="1" dirty="0"/>
              <a:t>CEQ Working Paper No. 14, </a:t>
            </a:r>
            <a:r>
              <a:rPr lang="en-US" dirty="0"/>
              <a:t>April 2013</a:t>
            </a:r>
          </a:p>
          <a:p>
            <a:r>
              <a:rPr lang="en-US" dirty="0"/>
              <a:t> “Tax Reform in Latin America: A long term assessment</a:t>
            </a:r>
            <a:r>
              <a:rPr lang="en-US" dirty="0" smtClean="0"/>
              <a:t>,” </a:t>
            </a:r>
            <a:r>
              <a:rPr lang="en-US" dirty="0"/>
              <a:t>by Vito </a:t>
            </a:r>
            <a:r>
              <a:rPr lang="en-US" dirty="0" err="1"/>
              <a:t>Tanzi</a:t>
            </a:r>
            <a:r>
              <a:rPr lang="en-US" dirty="0"/>
              <a:t>, </a:t>
            </a:r>
            <a:r>
              <a:rPr lang="en-US" i="1" dirty="0"/>
              <a:t>CEQ Working Paper No. 15, </a:t>
            </a:r>
            <a:r>
              <a:rPr lang="en-US" dirty="0"/>
              <a:t>April 2013</a:t>
            </a:r>
          </a:p>
        </p:txBody>
      </p:sp>
    </p:spTree>
    <p:extLst>
      <p:ext uri="{BB962C8B-B14F-4D97-AF65-F5344CB8AC3E}">
        <p14:creationId xmlns:p14="http://schemas.microsoft.com/office/powerpoint/2010/main" val="594084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4422"/>
          </a:xfrm>
          <a:noFill/>
        </p:spPr>
        <p:txBody>
          <a:bodyPr>
            <a:noAutofit/>
          </a:bodyPr>
          <a:lstStyle/>
          <a:p>
            <a:r>
              <a:rPr lang="en-US" sz="4800" b="1" dirty="0" smtClean="0">
                <a:hlinkClick r:id="rId2"/>
              </a:rPr>
              <a:t>www.commitmentoequity.org</a:t>
            </a:r>
            <a:r>
              <a:rPr lang="en-US" sz="4800" b="1" dirty="0"/>
              <a:t/>
            </a:r>
            <a:br>
              <a:rPr lang="en-US" sz="4800" b="1" dirty="0"/>
            </a:br>
            <a:endParaRPr lang="en-US" sz="48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13931" y="1104900"/>
            <a:ext cx="5384800" cy="575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20982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CEQ: From Latin America to “Global”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353195" cy="489410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Project led by Gabriela </a:t>
            </a:r>
            <a:r>
              <a:rPr lang="en-US" dirty="0" err="1" smtClean="0"/>
              <a:t>Inchauste</a:t>
            </a:r>
            <a:r>
              <a:rPr lang="en-US" dirty="0" smtClean="0"/>
              <a:t>, Senior Economist, Poverty Reduction and Equity Dept., WB</a:t>
            </a:r>
            <a:endParaRPr lang="en-US" dirty="0"/>
          </a:p>
          <a:p>
            <a:r>
              <a:rPr lang="en-US" dirty="0" smtClean="0"/>
              <a:t>Pilot studies: Country/Lead Researcher</a:t>
            </a:r>
          </a:p>
          <a:p>
            <a:pPr lvl="1"/>
            <a:r>
              <a:rPr lang="en-US" dirty="0" smtClean="0"/>
              <a:t>Armenia: Stephen Younger, Cornell University</a:t>
            </a:r>
          </a:p>
          <a:p>
            <a:pPr lvl="1"/>
            <a:r>
              <a:rPr lang="en-US" dirty="0" smtClean="0"/>
              <a:t>Ethiopia: </a:t>
            </a:r>
            <a:r>
              <a:rPr lang="en-US" dirty="0" err="1" smtClean="0"/>
              <a:t>Tassew</a:t>
            </a:r>
            <a:r>
              <a:rPr lang="en-US" dirty="0" smtClean="0"/>
              <a:t> </a:t>
            </a:r>
            <a:r>
              <a:rPr lang="en-US" dirty="0" err="1" smtClean="0"/>
              <a:t>Woldehanna</a:t>
            </a:r>
            <a:r>
              <a:rPr lang="en-US" dirty="0" smtClean="0"/>
              <a:t>, Addis Ababa Univ. </a:t>
            </a:r>
          </a:p>
          <a:p>
            <a:pPr lvl="1"/>
            <a:r>
              <a:rPr lang="en-US" dirty="0" smtClean="0"/>
              <a:t>Indonesia: Jon </a:t>
            </a:r>
            <a:r>
              <a:rPr lang="en-US" dirty="0" err="1" smtClean="0"/>
              <a:t>Jellema</a:t>
            </a:r>
            <a:r>
              <a:rPr lang="en-US" dirty="0" smtClean="0"/>
              <a:t>, World Bank</a:t>
            </a:r>
          </a:p>
          <a:p>
            <a:pPr lvl="1"/>
            <a:r>
              <a:rPr lang="en-US" dirty="0" smtClean="0"/>
              <a:t>Jordan: Paolo </a:t>
            </a:r>
            <a:r>
              <a:rPr lang="en-US" dirty="0" err="1" smtClean="0"/>
              <a:t>Verme</a:t>
            </a:r>
            <a:r>
              <a:rPr lang="en-US" dirty="0" smtClean="0"/>
              <a:t>, World Bank</a:t>
            </a:r>
          </a:p>
          <a:p>
            <a:pPr lvl="1"/>
            <a:r>
              <a:rPr lang="en-US" dirty="0" smtClean="0"/>
              <a:t>South Africa: Ingrid </a:t>
            </a:r>
            <a:r>
              <a:rPr lang="en-US" dirty="0" err="1" smtClean="0"/>
              <a:t>Woolard</a:t>
            </a:r>
            <a:r>
              <a:rPr lang="en-US" dirty="0" smtClean="0"/>
              <a:t>, Univ. of </a:t>
            </a:r>
            <a:r>
              <a:rPr lang="en-US" dirty="0" err="1" smtClean="0"/>
              <a:t>Capetown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Sri Lanka: </a:t>
            </a:r>
            <a:r>
              <a:rPr lang="en-US" dirty="0" err="1" smtClean="0"/>
              <a:t>Nisha</a:t>
            </a:r>
            <a:r>
              <a:rPr lang="en-US" dirty="0" smtClean="0"/>
              <a:t> </a:t>
            </a:r>
            <a:r>
              <a:rPr lang="en-US" dirty="0" err="1" smtClean="0"/>
              <a:t>Arunatilake</a:t>
            </a:r>
            <a:r>
              <a:rPr lang="en-US" dirty="0" smtClean="0"/>
              <a:t>, Inst. of Policy Studies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06303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Commitment to Equity Assessments (CEQ) for Latin America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412624" cy="51212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Comprehensive, standard fiscal incidence analysis of current systems </a:t>
            </a:r>
          </a:p>
          <a:p>
            <a:r>
              <a:rPr lang="en-US" dirty="0" smtClean="0"/>
              <a:t>Standardizes definitions and methodological approaches to facilitate cross-country comparisons</a:t>
            </a:r>
          </a:p>
          <a:p>
            <a:r>
              <a:rPr lang="en-US" dirty="0" smtClean="0"/>
              <a:t>Uses income per capita as the welfare indicator</a:t>
            </a:r>
          </a:p>
          <a:p>
            <a:r>
              <a:rPr lang="en-US" dirty="0" smtClean="0"/>
              <a:t>Data: mainly household surveys; two studies with tax returns data</a:t>
            </a:r>
          </a:p>
          <a:p>
            <a:r>
              <a:rPr lang="en-US" dirty="0" smtClean="0"/>
              <a:t>Allocators vary =&gt; full transparency in the method used for each category, tax shifting assumptions, etc. </a:t>
            </a:r>
          </a:p>
          <a:p>
            <a:r>
              <a:rPr lang="en-US" dirty="0" smtClean="0"/>
              <a:t>No </a:t>
            </a:r>
            <a:r>
              <a:rPr lang="en-US" dirty="0" err="1" smtClean="0"/>
              <a:t>behaviorial</a:t>
            </a:r>
            <a:r>
              <a:rPr lang="en-US" dirty="0" smtClean="0"/>
              <a:t> and no general equilibrium effects</a:t>
            </a:r>
          </a:p>
          <a:p>
            <a:r>
              <a:rPr lang="en-US" dirty="0" smtClean="0"/>
              <a:t>Mainly average incidence; a few cases with marginal incidence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088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0"/>
            <a:ext cx="8763000" cy="1116138"/>
          </a:xfrm>
          <a:solidFill>
            <a:srgbClr val="93CDDD"/>
          </a:solidFill>
        </p:spPr>
        <p:txBody>
          <a:bodyPr>
            <a:normAutofit fontScale="90000"/>
          </a:bodyPr>
          <a:lstStyle/>
          <a:p>
            <a:pPr marL="1117600" indent="-1117600"/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elements of “applied” standard incidence (from Jim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Alm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May 2012)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116138"/>
            <a:ext cx="8534400" cy="5589461"/>
          </a:xfrm>
        </p:spPr>
        <p:txBody>
          <a:bodyPr>
            <a:normAutofit/>
          </a:bodyPr>
          <a:lstStyle/>
          <a:p>
            <a:pPr marL="457200" indent="-457200">
              <a:spcBef>
                <a:spcPts val="0"/>
              </a:spcBef>
            </a:pPr>
            <a:r>
              <a:rPr lang="en-US" sz="3600" dirty="0" smtClean="0"/>
              <a:t>Pre-tax/pre-transfer income/consumption of unit </a:t>
            </a:r>
            <a:r>
              <a:rPr lang="en-US" sz="3600" i="1" dirty="0"/>
              <a:t>h</a:t>
            </a:r>
            <a:r>
              <a:rPr lang="en-US" sz="3600" i="1" dirty="0" smtClean="0"/>
              <a:t>, or</a:t>
            </a:r>
            <a:r>
              <a:rPr lang="en-US" sz="3600" dirty="0" smtClean="0"/>
              <a:t> </a:t>
            </a:r>
            <a:r>
              <a:rPr lang="en-US" sz="3600" i="1" dirty="0" err="1" smtClean="0"/>
              <a:t>I</a:t>
            </a:r>
            <a:r>
              <a:rPr lang="en-US" sz="3600" i="1" baseline="-25000" dirty="0" err="1" smtClean="0"/>
              <a:t>h</a:t>
            </a:r>
            <a:endParaRPr lang="en-US" sz="3600" i="1" dirty="0" smtClean="0"/>
          </a:p>
          <a:p>
            <a:pPr marL="457200" indent="-457200">
              <a:spcBef>
                <a:spcPts val="0"/>
              </a:spcBef>
            </a:pPr>
            <a:r>
              <a:rPr lang="en-US" sz="3600" dirty="0" smtClean="0"/>
              <a:t>Taxes/transfers programs </a:t>
            </a:r>
            <a:r>
              <a:rPr lang="en-US" sz="3600" i="1" dirty="0" smtClean="0"/>
              <a:t>T</a:t>
            </a:r>
            <a:r>
              <a:rPr lang="en-US" sz="3600" i="1" baseline="-25000" dirty="0" smtClean="0"/>
              <a:t>i</a:t>
            </a:r>
            <a:endParaRPr lang="en-US" sz="3600" i="1" dirty="0" smtClean="0"/>
          </a:p>
          <a:p>
            <a:pPr marL="457200" indent="-457200">
              <a:spcBef>
                <a:spcPts val="0"/>
              </a:spcBef>
            </a:pPr>
            <a:r>
              <a:rPr lang="en-US" sz="3600" dirty="0" smtClean="0"/>
              <a:t>“Allocators” of program </a:t>
            </a:r>
            <a:r>
              <a:rPr lang="en-US" sz="3600" i="1" dirty="0" smtClean="0"/>
              <a:t>i</a:t>
            </a:r>
            <a:r>
              <a:rPr lang="en-US" sz="3600" dirty="0" smtClean="0"/>
              <a:t> to unit </a:t>
            </a:r>
            <a:r>
              <a:rPr lang="en-US" sz="3600" i="1" dirty="0" smtClean="0"/>
              <a:t>h</a:t>
            </a:r>
            <a:r>
              <a:rPr lang="en-US" sz="3600" dirty="0" smtClean="0"/>
              <a:t>, or </a:t>
            </a:r>
            <a:r>
              <a:rPr lang="en-US" sz="3600" i="1" dirty="0" err="1" smtClean="0"/>
              <a:t>S</a:t>
            </a:r>
            <a:r>
              <a:rPr lang="en-US" sz="3600" i="1" baseline="-25000" dirty="0" err="1" smtClean="0"/>
              <a:t>ih</a:t>
            </a:r>
            <a:r>
              <a:rPr lang="en-US" sz="3600" i="1" baseline="-25000" dirty="0" smtClean="0"/>
              <a:t> </a:t>
            </a:r>
            <a:r>
              <a:rPr lang="en-US" sz="3600" dirty="0" smtClean="0"/>
              <a:t>(or the share of program </a:t>
            </a:r>
            <a:r>
              <a:rPr lang="en-US" sz="3600" i="1" dirty="0" smtClean="0"/>
              <a:t>i</a:t>
            </a:r>
            <a:r>
              <a:rPr lang="en-US" sz="3600" dirty="0" smtClean="0"/>
              <a:t> borne by unit </a:t>
            </a:r>
            <a:r>
              <a:rPr lang="en-US" sz="3600" i="1" dirty="0" smtClean="0"/>
              <a:t>h</a:t>
            </a:r>
            <a:r>
              <a:rPr lang="en-US" sz="3600" dirty="0" smtClean="0"/>
              <a:t>)</a:t>
            </a:r>
          </a:p>
          <a:p>
            <a:pPr marL="457200" indent="-457200">
              <a:spcBef>
                <a:spcPts val="0"/>
              </a:spcBef>
            </a:pPr>
            <a:r>
              <a:rPr lang="en-US" sz="3600" dirty="0" smtClean="0"/>
              <a:t>Then, post-tax/post-transfer income of unit h, or  </a:t>
            </a:r>
            <a:r>
              <a:rPr lang="en-US" sz="3600" i="1" dirty="0" err="1" smtClean="0"/>
              <a:t>Y</a:t>
            </a:r>
            <a:r>
              <a:rPr lang="en-US" sz="3600" i="1" baseline="-25000" dirty="0" err="1" smtClean="0"/>
              <a:t>h</a:t>
            </a:r>
            <a:r>
              <a:rPr lang="en-US" sz="3600" dirty="0" smtClean="0"/>
              <a:t> is:</a:t>
            </a:r>
          </a:p>
          <a:p>
            <a:pPr marL="0" indent="0">
              <a:spcBef>
                <a:spcPts val="0"/>
              </a:spcBef>
              <a:buNone/>
            </a:pPr>
            <a:endParaRPr lang="en-US" sz="3600" dirty="0"/>
          </a:p>
          <a:p>
            <a:pPr marL="0" indent="0">
              <a:spcBef>
                <a:spcPts val="0"/>
              </a:spcBef>
              <a:buNone/>
            </a:pPr>
            <a:r>
              <a:rPr lang="en-US" sz="4000" dirty="0" smtClean="0"/>
              <a:t>					</a:t>
            </a:r>
            <a:r>
              <a:rPr lang="en-US" sz="4000" i="1" dirty="0" err="1" smtClean="0"/>
              <a:t>Y</a:t>
            </a:r>
            <a:r>
              <a:rPr lang="en-US" sz="4000" i="1" baseline="-25000" dirty="0" err="1" smtClean="0"/>
              <a:t>h</a:t>
            </a:r>
            <a:r>
              <a:rPr lang="en-US" sz="4000" i="1" baseline="-25000" dirty="0" smtClean="0"/>
              <a:t> </a:t>
            </a:r>
            <a:r>
              <a:rPr lang="en-US" sz="4000" dirty="0" smtClean="0"/>
              <a:t>= </a:t>
            </a:r>
            <a:r>
              <a:rPr lang="en-US" sz="4000" i="1" dirty="0" err="1" smtClean="0"/>
              <a:t>I</a:t>
            </a:r>
            <a:r>
              <a:rPr lang="en-US" sz="4000" i="1" baseline="-25000" dirty="0" err="1" smtClean="0"/>
              <a:t>h</a:t>
            </a:r>
            <a:r>
              <a:rPr lang="en-US" sz="4000" i="1" dirty="0" smtClean="0"/>
              <a:t> </a:t>
            </a:r>
            <a:r>
              <a:rPr lang="en-US" sz="4000" dirty="0" smtClean="0"/>
              <a:t>- ∑</a:t>
            </a:r>
            <a:r>
              <a:rPr lang="en-US" sz="4000" baseline="-25000" dirty="0" smtClean="0"/>
              <a:t>i</a:t>
            </a:r>
            <a:r>
              <a:rPr lang="en-US" sz="4000" dirty="0" smtClean="0"/>
              <a:t> </a:t>
            </a:r>
            <a:r>
              <a:rPr lang="en-US" sz="4000" i="1" dirty="0" err="1" smtClean="0"/>
              <a:t>T</a:t>
            </a:r>
            <a:r>
              <a:rPr lang="en-US" sz="4000" i="1" baseline="-25000" dirty="0" err="1" smtClean="0"/>
              <a:t>i</a:t>
            </a:r>
            <a:r>
              <a:rPr lang="en-US" sz="4000" i="1" dirty="0" err="1" smtClean="0"/>
              <a:t>S</a:t>
            </a:r>
            <a:r>
              <a:rPr lang="en-US" sz="4000" i="1" baseline="-25000" dirty="0" err="1" smtClean="0"/>
              <a:t>ih</a:t>
            </a:r>
            <a:endParaRPr lang="en-US" sz="4000" i="1" baseline="-25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3600" i="1" dirty="0" smtClean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998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Standard Fiscal Incidence Analysis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96880" cy="5121275"/>
          </a:xfrm>
        </p:spPr>
        <p:txBody>
          <a:bodyPr>
            <a:normAutofit fontScale="47500" lnSpcReduction="20000"/>
          </a:bodyPr>
          <a:lstStyle/>
          <a:p>
            <a:r>
              <a:rPr lang="en-US" sz="5100" dirty="0" smtClean="0"/>
              <a:t>Pre-tax and benefits incomes</a:t>
            </a:r>
          </a:p>
          <a:p>
            <a:endParaRPr lang="en-US" sz="5100" dirty="0"/>
          </a:p>
          <a:p>
            <a:r>
              <a:rPr lang="en-US" sz="5100" dirty="0" smtClean="0"/>
              <a:t>Allocators of taxes and benefits</a:t>
            </a:r>
          </a:p>
          <a:p>
            <a:pPr lvl="1"/>
            <a:r>
              <a:rPr lang="en-US" sz="5100" dirty="0"/>
              <a:t> personal income and consumption </a:t>
            </a:r>
            <a:r>
              <a:rPr lang="en-US" sz="5100" dirty="0" smtClean="0"/>
              <a:t>taxes</a:t>
            </a:r>
            <a:endParaRPr lang="en-US" sz="5100" dirty="0"/>
          </a:p>
          <a:p>
            <a:pPr lvl="1"/>
            <a:r>
              <a:rPr lang="en-US" sz="5100" dirty="0" smtClean="0"/>
              <a:t> social spending: cash transfers and in-kind transfers (education and health)</a:t>
            </a:r>
          </a:p>
          <a:p>
            <a:pPr lvl="1"/>
            <a:r>
              <a:rPr lang="en-US" sz="5100" dirty="0"/>
              <a:t>c</a:t>
            </a:r>
            <a:r>
              <a:rPr lang="en-US" sz="5100" dirty="0" smtClean="0"/>
              <a:t>onsumption subsidies</a:t>
            </a:r>
          </a:p>
          <a:p>
            <a:endParaRPr lang="en-US" sz="5100" dirty="0"/>
          </a:p>
          <a:p>
            <a:r>
              <a:rPr lang="en-US" sz="5100" dirty="0" smtClean="0"/>
              <a:t>Post-tax and benefits incomes</a:t>
            </a:r>
          </a:p>
          <a:p>
            <a:pPr marL="0" indent="0">
              <a:buNone/>
            </a:pPr>
            <a:endParaRPr lang="en-US" sz="5100" dirty="0" smtClean="0"/>
          </a:p>
          <a:p>
            <a:r>
              <a:rPr lang="en-US" sz="5100" i="1" dirty="0" smtClean="0"/>
              <a:t>What about: corporate income taxes, tariffs and export taxes/subsidies, indirect effect of production taxes/subsidies, other in-kind transfers (infrastructure)</a:t>
            </a:r>
          </a:p>
          <a:p>
            <a:endParaRPr lang="en-US" sz="5100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976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7500" y="584200"/>
            <a:ext cx="5969000" cy="5676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225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Autofit/>
          </a:bodyPr>
          <a:lstStyle/>
          <a:p>
            <a:r>
              <a:rPr lang="en-US" sz="4400" dirty="0" smtClean="0"/>
              <a:t>What is the Commitment to Equity (CEQ) assessment?</a:t>
            </a:r>
          </a:p>
          <a:p>
            <a:r>
              <a:rPr lang="en-US" sz="4400" dirty="0" smtClean="0"/>
              <a:t>Where? Countries covered</a:t>
            </a:r>
          </a:p>
          <a:p>
            <a:r>
              <a:rPr lang="en-US" sz="4400" dirty="0" smtClean="0"/>
              <a:t>Who? Organizational structure, participating countries, teams, funders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2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961496"/>
          </a:xfrm>
          <a:prstGeom prst="rect">
            <a:avLst/>
          </a:prstGeom>
          <a:solidFill>
            <a:srgbClr val="93CDDD"/>
          </a:solidFill>
        </p:spPr>
        <p:txBody>
          <a:bodyPr vert="horz" lIns="91440" tIns="45720" rIns="91440" bIns="45720" rtlCol="0" anchor="ctr">
            <a:normAutofit fontScale="925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Overview of CEQ Work and Results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6024526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/>
          </a:bodyPr>
          <a:lstStyle/>
          <a:p>
            <a:r>
              <a:rPr lang="en-US" sz="6000" b="1" dirty="0" smtClean="0"/>
              <a:t>Welfare Indicators</a:t>
            </a:r>
            <a:endParaRPr lang="en-US" sz="6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00200"/>
            <a:ext cx="8449659" cy="5121275"/>
          </a:xfrm>
        </p:spPr>
        <p:txBody>
          <a:bodyPr>
            <a:normAutofit fontScale="70000" lnSpcReduction="20000"/>
          </a:bodyPr>
          <a:lstStyle/>
          <a:p>
            <a:r>
              <a:rPr lang="en-US" sz="5400" b="1" dirty="0" smtClean="0"/>
              <a:t>Income </a:t>
            </a:r>
            <a:r>
              <a:rPr lang="en-US" sz="5400" dirty="0" smtClean="0"/>
              <a:t>vs. </a:t>
            </a:r>
            <a:r>
              <a:rPr lang="en-US" sz="5400" dirty="0"/>
              <a:t>c</a:t>
            </a:r>
            <a:r>
              <a:rPr lang="en-US" sz="5400" dirty="0" smtClean="0"/>
              <a:t>onsumption; consumption equivalent to disposable income?</a:t>
            </a:r>
          </a:p>
          <a:p>
            <a:r>
              <a:rPr lang="en-US" sz="5400" dirty="0" smtClean="0"/>
              <a:t>Monetary or </a:t>
            </a:r>
            <a:r>
              <a:rPr lang="en-US" sz="5400" b="1" dirty="0" smtClean="0"/>
              <a:t>total</a:t>
            </a:r>
            <a:r>
              <a:rPr lang="en-US" sz="5400" dirty="0" smtClean="0"/>
              <a:t> (</a:t>
            </a:r>
            <a:r>
              <a:rPr lang="en-US" sz="5400" dirty="0" err="1" smtClean="0"/>
              <a:t>autoconsumption</a:t>
            </a:r>
            <a:r>
              <a:rPr lang="en-US" sz="5400" dirty="0" smtClean="0"/>
              <a:t> and imputed rent)</a:t>
            </a:r>
          </a:p>
          <a:p>
            <a:r>
              <a:rPr lang="en-US" sz="5400" b="1" dirty="0" smtClean="0"/>
              <a:t>Current</a:t>
            </a:r>
            <a:r>
              <a:rPr lang="en-US" sz="5400" dirty="0" smtClean="0"/>
              <a:t> vs. Lifetime</a:t>
            </a:r>
          </a:p>
          <a:p>
            <a:r>
              <a:rPr lang="en-US" sz="5400" b="1" dirty="0" smtClean="0"/>
              <a:t>Per capita</a:t>
            </a:r>
            <a:r>
              <a:rPr lang="en-US" sz="5400" dirty="0" smtClean="0"/>
              <a:t> vs. </a:t>
            </a:r>
            <a:r>
              <a:rPr lang="en-US" sz="5400" dirty="0" err="1" smtClean="0"/>
              <a:t>equivalized</a:t>
            </a:r>
            <a:endParaRPr lang="en-US" sz="5400" dirty="0" smtClean="0"/>
          </a:p>
          <a:p>
            <a:r>
              <a:rPr lang="en-US" sz="5400" b="1" dirty="0" smtClean="0"/>
              <a:t>From market to net market</a:t>
            </a:r>
            <a:r>
              <a:rPr lang="en-US" sz="5400" dirty="0" smtClean="0"/>
              <a:t> or to gross income?</a:t>
            </a:r>
          </a:p>
          <a:p>
            <a:r>
              <a:rPr lang="en-US" sz="5400" i="1" dirty="0" smtClean="0"/>
              <a:t>Which concept/s should one use?</a:t>
            </a:r>
            <a:endParaRPr lang="en-US" sz="5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85429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en-US" dirty="0" smtClean="0"/>
              <a:t>Government transfer or market income?</a:t>
            </a:r>
          </a:p>
          <a:p>
            <a:pPr lvl="1"/>
            <a:r>
              <a:rPr lang="en-US" dirty="0" smtClean="0"/>
              <a:t>No agreement in literature for pay as you go systems</a:t>
            </a:r>
          </a:p>
          <a:p>
            <a:r>
              <a:rPr lang="en-US" dirty="0" smtClean="0"/>
              <a:t>CEQ Benchmark</a:t>
            </a:r>
          </a:p>
          <a:p>
            <a:pPr lvl="1"/>
            <a:r>
              <a:rPr lang="en-US" dirty="0"/>
              <a:t>Contributory pensions are part of market income</a:t>
            </a:r>
          </a:p>
          <a:p>
            <a:pPr lvl="1"/>
            <a:r>
              <a:rPr lang="en-US" dirty="0"/>
              <a:t>Contributions to pensions are not subtracted</a:t>
            </a:r>
          </a:p>
          <a:p>
            <a:r>
              <a:rPr lang="en-US" dirty="0" smtClean="0"/>
              <a:t>CEQ Sensitivity Analysis</a:t>
            </a:r>
          </a:p>
          <a:p>
            <a:pPr lvl="1"/>
            <a:r>
              <a:rPr lang="en-US" dirty="0" smtClean="0"/>
              <a:t>Contributory pensions are a government transfer</a:t>
            </a:r>
          </a:p>
          <a:p>
            <a:pPr lvl="1"/>
            <a:r>
              <a:rPr lang="en-US" dirty="0" smtClean="0"/>
              <a:t>Contributions to pensions are subtracted like tax</a:t>
            </a:r>
          </a:p>
          <a:p>
            <a:pPr marL="457200" lvl="1" indent="0">
              <a:buNone/>
            </a:pPr>
            <a:r>
              <a:rPr lang="en-US" i="1" dirty="0" smtClean="0"/>
              <a:t>Should one test other assumptions?</a:t>
            </a:r>
          </a:p>
          <a:p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457200" y="313126"/>
            <a:ext cx="8229600" cy="1143000"/>
          </a:xfrm>
          <a:prstGeom prst="rect">
            <a:avLst/>
          </a:prstGeom>
          <a:solidFill>
            <a:srgbClr val="93CDDD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Contributory Pensions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3232557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  <a:solidFill>
            <a:schemeClr val="accent5">
              <a:lumMod val="60000"/>
              <a:lumOff val="40000"/>
            </a:schemeClr>
          </a:solidFill>
        </p:spPr>
        <p:txBody>
          <a:bodyPr/>
          <a:lstStyle/>
          <a:p>
            <a:r>
              <a:rPr lang="en-US" b="1" dirty="0" smtClean="0"/>
              <a:t>Imputing Rent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67849"/>
            <a:ext cx="8229600" cy="502432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Direct identification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Opportunity cost approach (hedonic regressions)</a:t>
            </a:r>
          </a:p>
          <a:p>
            <a:pPr lvl="1"/>
            <a:r>
              <a:rPr lang="en-US" dirty="0" smtClean="0"/>
              <a:t>Sometimes no info on dwelling exists</a:t>
            </a:r>
          </a:p>
          <a:p>
            <a:r>
              <a:rPr lang="en-US" dirty="0" smtClean="0"/>
              <a:t>Capital market approach -- Overestimates</a:t>
            </a:r>
          </a:p>
          <a:p>
            <a:r>
              <a:rPr lang="en-US" dirty="0" smtClean="0"/>
              <a:t>Self-assessment --Overestimates</a:t>
            </a:r>
          </a:p>
          <a:p>
            <a:r>
              <a:rPr lang="en-US" b="1" dirty="0" smtClean="0"/>
              <a:t>The “ten percent” of Monetary Income approach</a:t>
            </a:r>
          </a:p>
          <a:p>
            <a:pPr lvl="1"/>
            <a:r>
              <a:rPr lang="en-US" dirty="0" smtClean="0"/>
              <a:t>Socio-economic Database for LAC (SEDLAC); CEDLAS/Universidad de La Plata and World Bank</a:t>
            </a:r>
          </a:p>
          <a:p>
            <a:pPr marL="457200" lvl="1" indent="0">
              <a:buNone/>
            </a:pPr>
            <a:r>
              <a:rPr lang="en-US" dirty="0" smtClean="0"/>
              <a:t> </a:t>
            </a:r>
          </a:p>
          <a:p>
            <a:r>
              <a:rPr lang="en-US" i="1" dirty="0" smtClean="0"/>
              <a:t>Which method should one use in the absence of data in survey?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130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/>
          </a:bodyPr>
          <a:lstStyle/>
          <a:p>
            <a:r>
              <a:rPr lang="en-US" sz="5000" b="1" dirty="0" smtClean="0"/>
              <a:t>Allocation Methods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23" y="1600200"/>
            <a:ext cx="8831343" cy="47561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4000" dirty="0"/>
              <a:t>Direct </a:t>
            </a:r>
            <a:r>
              <a:rPr lang="en-US" sz="4000" dirty="0" smtClean="0"/>
              <a:t>Identification in </a:t>
            </a:r>
            <a:r>
              <a:rPr lang="en-US" sz="4000" dirty="0" err="1" smtClean="0"/>
              <a:t>microdata</a:t>
            </a:r>
            <a:endParaRPr lang="en-US" sz="4000" dirty="0" smtClean="0"/>
          </a:p>
          <a:p>
            <a:pPr marL="0" indent="0">
              <a:buNone/>
            </a:pPr>
            <a:r>
              <a:rPr lang="en-US" sz="4000" dirty="0" smtClean="0"/>
              <a:t>If not in </a:t>
            </a:r>
            <a:r>
              <a:rPr lang="en-US" sz="4000" dirty="0" err="1" smtClean="0"/>
              <a:t>microdata</a:t>
            </a:r>
            <a:r>
              <a:rPr lang="en-US" sz="4000" dirty="0" smtClean="0"/>
              <a:t>, then:</a:t>
            </a:r>
          </a:p>
          <a:p>
            <a:pPr lvl="1"/>
            <a:r>
              <a:rPr lang="en-US" sz="3600" dirty="0" smtClean="0"/>
              <a:t>(micro) Simulation: statutory vs. tax shifting, coverage/take-up assumptions</a:t>
            </a:r>
          </a:p>
          <a:p>
            <a:pPr lvl="1"/>
            <a:r>
              <a:rPr lang="en-US" sz="3600" dirty="0"/>
              <a:t>Imputation</a:t>
            </a:r>
          </a:p>
          <a:p>
            <a:pPr lvl="1"/>
            <a:r>
              <a:rPr lang="en-US" sz="3600" dirty="0" smtClean="0"/>
              <a:t>Inference</a:t>
            </a:r>
            <a:endParaRPr lang="en-US" sz="3600" dirty="0"/>
          </a:p>
          <a:p>
            <a:pPr lvl="1"/>
            <a:r>
              <a:rPr lang="en-US" sz="3600" dirty="0" smtClean="0"/>
              <a:t>Alternate </a:t>
            </a:r>
            <a:r>
              <a:rPr lang="en-US" sz="3600" dirty="0"/>
              <a:t>Survey</a:t>
            </a:r>
          </a:p>
          <a:p>
            <a:pPr lvl="1"/>
            <a:r>
              <a:rPr lang="en-US" sz="3600" dirty="0"/>
              <a:t>Secondary </a:t>
            </a:r>
            <a:r>
              <a:rPr lang="en-US" sz="3600" dirty="0" smtClean="0"/>
              <a:t>Sources</a:t>
            </a:r>
          </a:p>
          <a:p>
            <a:pPr marL="457200" lvl="1" indent="0">
              <a:buNone/>
            </a:pPr>
            <a:endParaRPr lang="en-US" sz="3600" dirty="0"/>
          </a:p>
          <a:p>
            <a:pPr marL="457200" lvl="1" indent="0">
              <a:buNone/>
            </a:pPr>
            <a:r>
              <a:rPr lang="en-US" sz="3600" i="1" dirty="0" smtClean="0"/>
              <a:t>How problematic is it to mix methods? (comprehensive studies more often than not mix different methods)</a:t>
            </a:r>
            <a:r>
              <a:rPr lang="en-US" sz="3600" dirty="0" smtClean="0"/>
              <a:t> </a:t>
            </a:r>
            <a:endParaRPr lang="en-US" sz="3600" dirty="0"/>
          </a:p>
          <a:p>
            <a:pPr marL="400050" lvl="1" indent="0">
              <a:buNone/>
            </a:pPr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3189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/>
          </a:bodyPr>
          <a:lstStyle/>
          <a:p>
            <a:r>
              <a:rPr lang="en-US" sz="5000" b="1" dirty="0" smtClean="0"/>
              <a:t>Allocation Methods</a:t>
            </a:r>
            <a:endParaRPr lang="en-US" sz="5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23" y="1600200"/>
            <a:ext cx="8831343" cy="475615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4400" dirty="0" smtClean="0"/>
          </a:p>
          <a:p>
            <a:pPr marL="571500" indent="-571500"/>
            <a:r>
              <a:rPr lang="en-US" sz="4400" dirty="0" smtClean="0"/>
              <a:t>Tax shifting assumptions</a:t>
            </a:r>
          </a:p>
          <a:p>
            <a:pPr marL="571500" indent="-571500"/>
            <a:r>
              <a:rPr lang="en-US" sz="4400" dirty="0" smtClean="0"/>
              <a:t>Tax evasion assumptions</a:t>
            </a:r>
          </a:p>
          <a:p>
            <a:pPr marL="571500" indent="-571500"/>
            <a:r>
              <a:rPr lang="en-US" sz="4400" dirty="0" smtClean="0"/>
              <a:t>Coverage/Take-up of cash transfers programs</a:t>
            </a:r>
          </a:p>
          <a:p>
            <a:pPr marL="571500" indent="-571500"/>
            <a:r>
              <a:rPr lang="en-US" sz="4400" dirty="0" smtClean="0"/>
              <a:t>Monetizing in-kind transfers</a:t>
            </a:r>
          </a:p>
          <a:p>
            <a:pPr marL="571500" indent="-571500"/>
            <a:endParaRPr lang="en-US" sz="4400" dirty="0"/>
          </a:p>
          <a:p>
            <a:pPr marL="571500" indent="-571500"/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4778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Tax Shifting and Tax Evasion Assumptions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121275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B</a:t>
            </a:r>
            <a:r>
              <a:rPr lang="en-US" dirty="0" smtClean="0"/>
              <a:t>urden </a:t>
            </a:r>
            <a:r>
              <a:rPr lang="en-US" dirty="0"/>
              <a:t>of direct personal income taxes is borne by the recipient of </a:t>
            </a:r>
            <a:r>
              <a:rPr lang="en-US" dirty="0" smtClean="0"/>
              <a:t>income </a:t>
            </a:r>
          </a:p>
          <a:p>
            <a:r>
              <a:rPr lang="en-US" dirty="0"/>
              <a:t>B</a:t>
            </a:r>
            <a:r>
              <a:rPr lang="en-US" dirty="0" smtClean="0"/>
              <a:t>urden </a:t>
            </a:r>
            <a:r>
              <a:rPr lang="en-US" dirty="0"/>
              <a:t>of payroll and social security taxes falls entirely on </a:t>
            </a:r>
            <a:r>
              <a:rPr lang="en-US" dirty="0" smtClean="0"/>
              <a:t>workers </a:t>
            </a:r>
            <a:endParaRPr lang="en-US" dirty="0"/>
          </a:p>
          <a:p>
            <a:r>
              <a:rPr lang="en-US" dirty="0" smtClean="0"/>
              <a:t>Consumption taxes </a:t>
            </a:r>
            <a:r>
              <a:rPr lang="en-US" dirty="0"/>
              <a:t>are assumed to be shifted forward to consumers </a:t>
            </a:r>
            <a:endParaRPr lang="en-US" dirty="0" smtClean="0"/>
          </a:p>
          <a:p>
            <a:r>
              <a:rPr lang="en-US" dirty="0"/>
              <a:t>I</a:t>
            </a:r>
            <a:r>
              <a:rPr lang="en-US" dirty="0" smtClean="0"/>
              <a:t>ndividuals </a:t>
            </a:r>
            <a:r>
              <a:rPr lang="en-US" dirty="0"/>
              <a:t>who do not participate in the contributory social security system </a:t>
            </a:r>
            <a:r>
              <a:rPr lang="en-US" dirty="0" smtClean="0"/>
              <a:t>assumed not to pay </a:t>
            </a:r>
            <a:r>
              <a:rPr lang="en-US" dirty="0"/>
              <a:t>income or payroll </a:t>
            </a:r>
            <a:r>
              <a:rPr lang="en-US" dirty="0" smtClean="0"/>
              <a:t>taxes</a:t>
            </a:r>
          </a:p>
          <a:p>
            <a:r>
              <a:rPr lang="en-US" dirty="0"/>
              <a:t>D</a:t>
            </a:r>
            <a:r>
              <a:rPr lang="en-US" dirty="0" smtClean="0"/>
              <a:t>epending on the country, purchases in </a:t>
            </a:r>
            <a:r>
              <a:rPr lang="en-US" dirty="0"/>
              <a:t>informal sector establishments </a:t>
            </a:r>
            <a:r>
              <a:rPr lang="en-US" dirty="0" smtClean="0"/>
              <a:t>or in rural areas assumed not to pay consumption taxes  </a:t>
            </a:r>
          </a:p>
          <a:p>
            <a:pPr marL="0" indent="0">
              <a:buNone/>
            </a:pPr>
            <a:endParaRPr lang="en-US" i="1" dirty="0" smtClean="0"/>
          </a:p>
          <a:p>
            <a:pPr marL="0" indent="0">
              <a:buNone/>
            </a:pPr>
            <a:r>
              <a:rPr lang="en-US" i="1" dirty="0" smtClean="0"/>
              <a:t>Should one do sensitivity analyses to these assumptions? </a:t>
            </a:r>
            <a:endParaRPr lang="en-US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3751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Valuation of Public Services: Education and Health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3164" y="1600200"/>
            <a:ext cx="8696660" cy="512127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Valuation </a:t>
            </a:r>
            <a:r>
              <a:rPr lang="en-US" dirty="0"/>
              <a:t>of public spending on education and health </a:t>
            </a:r>
            <a:r>
              <a:rPr lang="en-US" dirty="0" smtClean="0"/>
              <a:t>follows the </a:t>
            </a:r>
            <a:r>
              <a:rPr lang="en-US" dirty="0"/>
              <a:t>so-</a:t>
            </a:r>
            <a:r>
              <a:rPr lang="en-US" dirty="0" smtClean="0"/>
              <a:t>called </a:t>
            </a:r>
            <a:r>
              <a:rPr lang="en-US" dirty="0"/>
              <a:t>‘government cost’ approach. </a:t>
            </a:r>
            <a:endParaRPr lang="en-US" dirty="0" smtClean="0"/>
          </a:p>
          <a:p>
            <a:r>
              <a:rPr lang="en-US" dirty="0" smtClean="0"/>
              <a:t>Uses </a:t>
            </a:r>
            <a:r>
              <a:rPr lang="en-US" dirty="0"/>
              <a:t>per beneficiary input costs obtained from administrative data as the measure of marginal benefits. 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approach—also known as ‘classic’ or ‘</a:t>
            </a:r>
            <a:r>
              <a:rPr lang="en-US" dirty="0" err="1"/>
              <a:t>nonbehavioral</a:t>
            </a:r>
            <a:r>
              <a:rPr lang="en-US" dirty="0"/>
              <a:t> approach’—amounts to asking the following question: how much would the income of a household have to be increased if it had to pay for the free or subsidized public service at full cost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Which other methods should one try? How can one take into account differences in quality of services?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3424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Scaling-Up to Monetize Transfers In Kind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21275"/>
          </a:xfrm>
        </p:spPr>
        <p:txBody>
          <a:bodyPr>
            <a:normAutofit fontScale="70000" lnSpcReduction="20000"/>
          </a:bodyPr>
          <a:lstStyle/>
          <a:p>
            <a:r>
              <a:rPr lang="en-US" sz="4000" dirty="0" smtClean="0"/>
              <a:t>Household surveys understate “true” income</a:t>
            </a:r>
            <a:endParaRPr lang="en-US" sz="4000" dirty="0"/>
          </a:p>
          <a:p>
            <a:pPr lvl="1"/>
            <a:r>
              <a:rPr lang="en-US" sz="3600" dirty="0" smtClean="0"/>
              <a:t>Underreporting</a:t>
            </a:r>
            <a:endParaRPr lang="en-US" sz="3600" dirty="0"/>
          </a:p>
          <a:p>
            <a:pPr lvl="1"/>
            <a:r>
              <a:rPr lang="en-US" sz="3600" dirty="0" smtClean="0"/>
              <a:t>Lack of adequate questions</a:t>
            </a:r>
            <a:endParaRPr lang="en-US" sz="3600" dirty="0"/>
          </a:p>
          <a:p>
            <a:pPr lvl="1"/>
            <a:r>
              <a:rPr lang="en-US" sz="3600" dirty="0" smtClean="0"/>
              <a:t>Society’s richest not captured by survey</a:t>
            </a:r>
            <a:endParaRPr lang="en-US" sz="3600" dirty="0"/>
          </a:p>
          <a:p>
            <a:r>
              <a:rPr lang="en-US" sz="4000" dirty="0" smtClean="0"/>
              <a:t>HOWEVER, No scaling up for poverty measures (no corrections for under-reporting)</a:t>
            </a:r>
            <a:endParaRPr lang="en-US" sz="4000" dirty="0"/>
          </a:p>
          <a:p>
            <a:r>
              <a:rPr lang="en-US" sz="4000" dirty="0" smtClean="0"/>
              <a:t>Scaling up for inequality and distributional measures t</a:t>
            </a:r>
            <a:r>
              <a:rPr lang="en-US" sz="3600" dirty="0" smtClean="0"/>
              <a:t>o avoid overstating impact of in-kind transfers</a:t>
            </a:r>
          </a:p>
          <a:p>
            <a:pPr marL="0" indent="0">
              <a:buNone/>
            </a:pPr>
            <a:endParaRPr lang="en-US" sz="3600" i="1" dirty="0" smtClean="0"/>
          </a:p>
          <a:p>
            <a:pPr marL="0" indent="0">
              <a:buNone/>
            </a:pPr>
            <a:endParaRPr lang="en-US" sz="3600" i="1" dirty="0"/>
          </a:p>
          <a:p>
            <a:pPr marL="0" indent="0">
              <a:buNone/>
            </a:pPr>
            <a:r>
              <a:rPr lang="en-US" sz="3600" i="1" dirty="0" smtClean="0"/>
              <a:t>Should one abandon the idea of monetizing in-kind transfers? If not, how should one make sure scaling-up is done properly?</a:t>
            </a:r>
            <a:endParaRPr lang="en-US" sz="3600" i="1" dirty="0"/>
          </a:p>
          <a:p>
            <a:pPr marL="0" indent="0">
              <a:buNone/>
            </a:pPr>
            <a:endParaRPr lang="en-US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0389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Sensitivity Analyses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0046" cy="5054853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/>
              <a:t>Contributory pensions as market income and government transfer</a:t>
            </a:r>
          </a:p>
          <a:p>
            <a:r>
              <a:rPr lang="en-US" b="1" dirty="0" smtClean="0"/>
              <a:t>With and without scaling-up; </a:t>
            </a:r>
            <a:r>
              <a:rPr lang="en-US" dirty="0" smtClean="0"/>
              <a:t>types of scaling up to take into account waste and corruption</a:t>
            </a:r>
            <a:endParaRPr lang="en-US" b="1" dirty="0" smtClean="0"/>
          </a:p>
          <a:p>
            <a:r>
              <a:rPr lang="en-US" dirty="0" smtClean="0"/>
              <a:t>Statutory </a:t>
            </a:r>
            <a:r>
              <a:rPr lang="en-US" dirty="0"/>
              <a:t>vs. alternative assumptions of tax compliance and program compliance (imputation of benefits and beneficiaries)</a:t>
            </a:r>
            <a:r>
              <a:rPr lang="en-US" dirty="0" smtClean="0">
                <a:effectLst/>
              </a:rPr>
              <a:t> </a:t>
            </a:r>
          </a:p>
          <a:p>
            <a:r>
              <a:rPr lang="en-US" dirty="0" smtClean="0"/>
              <a:t>In</a:t>
            </a:r>
            <a:r>
              <a:rPr lang="en-US" dirty="0"/>
              <a:t>-</a:t>
            </a:r>
            <a:r>
              <a:rPr lang="en-US" dirty="0" smtClean="0"/>
              <a:t>kind transfers: </a:t>
            </a:r>
            <a:r>
              <a:rPr lang="en-US" dirty="0"/>
              <a:t>how do you value them to take into account waste and corruption and the value for households</a:t>
            </a:r>
            <a:r>
              <a:rPr lang="en-US" dirty="0" smtClean="0">
                <a:effectLst/>
              </a:rPr>
              <a:t> </a:t>
            </a:r>
            <a:endParaRPr lang="en-US" b="1" dirty="0" smtClean="0"/>
          </a:p>
          <a:p>
            <a:r>
              <a:rPr lang="en-US" dirty="0" smtClean="0"/>
              <a:t>Evasion assumptions, especially of VAT/sales taxes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i="1" dirty="0" smtClean="0"/>
              <a:t>Which sensitivity analyses should be done by all studies?</a:t>
            </a:r>
          </a:p>
          <a:p>
            <a:endParaRPr lang="en-US" dirty="0"/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098645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Indicators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39014" cy="5257800"/>
          </a:xfrm>
        </p:spPr>
        <p:txBody>
          <a:bodyPr/>
          <a:lstStyle/>
          <a:p>
            <a:r>
              <a:rPr lang="en-US" dirty="0" smtClean="0"/>
              <a:t>Inequality and poverty (all the usual ones)=&gt; anonymous. We don’t know where individuals were in the pre-</a:t>
            </a:r>
            <a:r>
              <a:rPr lang="en-US" dirty="0" err="1" smtClean="0"/>
              <a:t>fisc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Winners and losers: Incidence by </a:t>
            </a:r>
            <a:r>
              <a:rPr lang="en-US" dirty="0" err="1" smtClean="0"/>
              <a:t>decile</a:t>
            </a:r>
            <a:r>
              <a:rPr lang="en-US" dirty="0" smtClean="0"/>
              <a:t>/quintile; horizontal equity; fiscal mobility. We </a:t>
            </a:r>
            <a:r>
              <a:rPr lang="en-US" i="1" dirty="0" smtClean="0"/>
              <a:t>do </a:t>
            </a:r>
            <a:r>
              <a:rPr lang="en-US" dirty="0" smtClean="0"/>
              <a:t>care where individuals were in the pre-</a:t>
            </a:r>
            <a:r>
              <a:rPr lang="en-US" dirty="0" err="1" smtClean="0"/>
              <a:t>fisc</a:t>
            </a:r>
            <a:r>
              <a:rPr lang="en-US" dirty="0" smtClean="0"/>
              <a:t> distribution</a:t>
            </a:r>
          </a:p>
          <a:p>
            <a:r>
              <a:rPr lang="en-US" dirty="0" smtClean="0"/>
              <a:t>Progressivity: concentration shares and concentration coefficients; </a:t>
            </a:r>
            <a:r>
              <a:rPr lang="en-US" dirty="0" err="1" smtClean="0"/>
              <a:t>Kakwani</a:t>
            </a:r>
            <a:r>
              <a:rPr lang="en-US" dirty="0" smtClean="0"/>
              <a:t>; Reynolds-</a:t>
            </a:r>
            <a:r>
              <a:rPr lang="en-US" dirty="0" err="1" smtClean="0"/>
              <a:t>Smolensky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5677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What </a:t>
            </a:r>
            <a:r>
              <a:rPr lang="en-US" b="1" dirty="0"/>
              <a:t>is CEQ?</a:t>
            </a:r>
            <a:br>
              <a:rPr lang="en-US" b="1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3923" y="1600200"/>
            <a:ext cx="8773623" cy="5121275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CEQ assessments use incidence analysis and a specially-designed diagnostic questionnaire to:</a:t>
            </a:r>
          </a:p>
          <a:p>
            <a:pPr lvl="1"/>
            <a:r>
              <a:rPr lang="en-US" dirty="0"/>
              <a:t>assess how aligned public spending and taxation are with supporting a minimum living standard and with reducing ‘post-</a:t>
            </a:r>
            <a:r>
              <a:rPr lang="en-US" dirty="0" err="1"/>
              <a:t>fisc</a:t>
            </a:r>
            <a:r>
              <a:rPr lang="en-US" dirty="0"/>
              <a:t>’ </a:t>
            </a:r>
            <a:r>
              <a:rPr lang="en-US" dirty="0" smtClean="0"/>
              <a:t>inequality</a:t>
            </a:r>
          </a:p>
          <a:p>
            <a:pPr lvl="1"/>
            <a:r>
              <a:rPr lang="en-US" dirty="0" smtClean="0"/>
              <a:t>inform </a:t>
            </a:r>
            <a:r>
              <a:rPr lang="en-US" dirty="0"/>
              <a:t>governments of how their </a:t>
            </a:r>
            <a:r>
              <a:rPr lang="en-US" dirty="0" smtClean="0"/>
              <a:t>tax policy and public spending </a:t>
            </a:r>
            <a:r>
              <a:rPr lang="en-US" dirty="0"/>
              <a:t>affects their equity </a:t>
            </a:r>
            <a:r>
              <a:rPr lang="en-US" dirty="0" smtClean="0"/>
              <a:t>goals</a:t>
            </a:r>
            <a:endParaRPr lang="en-US" dirty="0"/>
          </a:p>
          <a:p>
            <a:pPr lvl="1"/>
            <a:r>
              <a:rPr lang="en-US" dirty="0"/>
              <a:t>recommend practical </a:t>
            </a:r>
            <a:r>
              <a:rPr lang="en-US" dirty="0" smtClean="0"/>
              <a:t>measures to--within </a:t>
            </a:r>
            <a:r>
              <a:rPr lang="en-US" dirty="0"/>
              <a:t>the limits of fiscal </a:t>
            </a:r>
            <a:r>
              <a:rPr lang="en-US" dirty="0" smtClean="0"/>
              <a:t>prudence– make </a:t>
            </a:r>
            <a:r>
              <a:rPr lang="en-US" dirty="0"/>
              <a:t>taxes and transfers more pro-</a:t>
            </a:r>
            <a:r>
              <a:rPr lang="en-US" dirty="0" smtClean="0"/>
              <a:t>poor</a:t>
            </a:r>
            <a:endParaRPr lang="en-US" dirty="0"/>
          </a:p>
          <a:p>
            <a:pPr lvl="1"/>
            <a:r>
              <a:rPr lang="en-US" dirty="0"/>
              <a:t> enhance accountability and transparency through better data collection and evaluation systems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0904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3EDAE7"/>
          </a:solidFill>
        </p:spPr>
        <p:txBody>
          <a:bodyPr>
            <a:normAutofit/>
          </a:bodyPr>
          <a:lstStyle/>
          <a:p>
            <a:r>
              <a:rPr lang="en-US" sz="3200" b="1" dirty="0" smtClean="0"/>
              <a:t>Defining Progressive/Regressive </a:t>
            </a:r>
            <a:br>
              <a:rPr lang="en-US" sz="3200" b="1" dirty="0" smtClean="0"/>
            </a:br>
            <a:r>
              <a:rPr lang="en-US" sz="3200" b="1" dirty="0" smtClean="0"/>
              <a:t>Taxes and Transfers</a:t>
            </a:r>
            <a:endParaRPr lang="en-US" sz="3200" b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30</a:t>
            </a:fld>
            <a:endParaRPr lang="en-US"/>
          </a:p>
        </p:txBody>
      </p:sp>
      <p:pic>
        <p:nvPicPr>
          <p:cNvPr id="2105" name="Picture 5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440951"/>
            <a:ext cx="8229600" cy="52805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3275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Indicators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8939014" cy="5257800"/>
          </a:xfrm>
        </p:spPr>
        <p:txBody>
          <a:bodyPr/>
          <a:lstStyle/>
          <a:p>
            <a:r>
              <a:rPr lang="en-US" dirty="0" smtClean="0"/>
              <a:t>Contribution of specific taxes and transfers to equity outcomes</a:t>
            </a:r>
          </a:p>
          <a:p>
            <a:endParaRPr lang="en-US" dirty="0"/>
          </a:p>
          <a:p>
            <a:r>
              <a:rPr lang="en-US" dirty="0" smtClean="0"/>
              <a:t>Effectiveness</a:t>
            </a:r>
          </a:p>
          <a:p>
            <a:endParaRPr lang="en-US" dirty="0"/>
          </a:p>
          <a:p>
            <a:r>
              <a:rPr lang="en-US" dirty="0" smtClean="0"/>
              <a:t>Efficiency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19991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72756"/>
            <a:ext cx="8229600" cy="1143000"/>
          </a:xfrm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THANK YOU</a:t>
            </a:r>
            <a:endParaRPr lang="en-US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18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36134"/>
            <a:ext cx="8229600" cy="5723048"/>
          </a:xfrm>
        </p:spPr>
        <p:txBody>
          <a:bodyPr>
            <a:noAutofit/>
          </a:bodyPr>
          <a:lstStyle/>
          <a:p>
            <a:pPr marL="342900" lvl="1" indent="-342900">
              <a:buFont typeface="Arial"/>
              <a:buChar char="•"/>
            </a:pPr>
            <a:endParaRPr lang="en-US" sz="3600" dirty="0" smtClean="0"/>
          </a:p>
          <a:p>
            <a:pPr marL="342900" lvl="1" indent="-342900">
              <a:buFont typeface="Arial"/>
              <a:buChar char="•"/>
            </a:pPr>
            <a:r>
              <a:rPr lang="en-US" sz="3600" dirty="0" smtClean="0"/>
              <a:t>CEQ can provide </a:t>
            </a:r>
            <a:r>
              <a:rPr lang="en-US" sz="3600" dirty="0"/>
              <a:t>a roadmap for governments, multilateral institutions, and nongovernmental organizations in their efforts to build more equitable societies</a:t>
            </a:r>
          </a:p>
          <a:p>
            <a:endParaRPr lang="en-US" sz="3600" dirty="0"/>
          </a:p>
          <a:p>
            <a:endParaRPr lang="en-US" sz="36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4</a:t>
            </a:fld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274638"/>
            <a:ext cx="8229600" cy="961496"/>
          </a:xfrm>
          <a:prstGeom prst="rect">
            <a:avLst/>
          </a:prstGeom>
          <a:solidFill>
            <a:srgbClr val="93CDDD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What is CEQ?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50891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1" y="1417638"/>
            <a:ext cx="8822266" cy="5287962"/>
          </a:xfrm>
        </p:spPr>
        <p:txBody>
          <a:bodyPr>
            <a:normAutofit/>
          </a:bodyPr>
          <a:lstStyle/>
          <a:p>
            <a:r>
              <a:rPr lang="en-US" dirty="0" smtClean="0"/>
              <a:t>CEQ Latin America: CIPR and Dept. of Economics at Tulane University and Inter-American Dialogue</a:t>
            </a:r>
          </a:p>
          <a:p>
            <a:endParaRPr lang="en-US" dirty="0" smtClean="0"/>
          </a:p>
          <a:p>
            <a:r>
              <a:rPr lang="en-US" dirty="0" smtClean="0"/>
              <a:t>Directors: Nora Lustig and Peter Hakim</a:t>
            </a:r>
          </a:p>
          <a:p>
            <a:endParaRPr lang="en-US" dirty="0"/>
          </a:p>
          <a:p>
            <a:r>
              <a:rPr lang="en-US" dirty="0" smtClean="0"/>
              <a:t>Network of authors of country studies</a:t>
            </a:r>
          </a:p>
          <a:p>
            <a:endParaRPr lang="en-US" dirty="0"/>
          </a:p>
          <a:p>
            <a:r>
              <a:rPr lang="en-US" dirty="0" smtClean="0"/>
              <a:t>Technical Coordinator: Sean Higgins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t>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457200" y="274638"/>
            <a:ext cx="8229600" cy="961496"/>
          </a:xfrm>
          <a:prstGeom prst="rect">
            <a:avLst/>
          </a:prstGeom>
          <a:solidFill>
            <a:srgbClr val="93CDDD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/>
              <a:t>Who? Organizational Structure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78822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8940800" cy="673629"/>
          </a:xfrm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Who? Authors (completed; WP available)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1467"/>
            <a:ext cx="8940800" cy="5587999"/>
          </a:xfrm>
        </p:spPr>
        <p:txBody>
          <a:bodyPr>
            <a:noAutofit/>
          </a:bodyPr>
          <a:lstStyle/>
          <a:p>
            <a:r>
              <a:rPr lang="en-US" sz="3000" dirty="0" smtClean="0"/>
              <a:t>Argentina: Nora Lustig and </a:t>
            </a:r>
            <a:r>
              <a:rPr lang="en-US" sz="3000" dirty="0" err="1" smtClean="0"/>
              <a:t>Carola</a:t>
            </a:r>
            <a:r>
              <a:rPr lang="en-US" sz="3000" dirty="0" smtClean="0"/>
              <a:t> </a:t>
            </a:r>
            <a:r>
              <a:rPr lang="en-US" sz="3000" dirty="0" err="1" smtClean="0"/>
              <a:t>Pessino</a:t>
            </a:r>
            <a:endParaRPr lang="en-US" sz="3000" dirty="0" smtClean="0"/>
          </a:p>
          <a:p>
            <a:r>
              <a:rPr lang="en-US" sz="3000" dirty="0" smtClean="0"/>
              <a:t>Bolivia: George Gray Molina, Wilson Jimenez, Veronica Paz and Ernesto </a:t>
            </a:r>
            <a:r>
              <a:rPr lang="en-US" sz="3000" dirty="0" err="1" smtClean="0"/>
              <a:t>Yañez</a:t>
            </a:r>
            <a:endParaRPr lang="en-US" sz="3000" dirty="0" smtClean="0"/>
          </a:p>
          <a:p>
            <a:r>
              <a:rPr lang="en-US" sz="3000" dirty="0" smtClean="0"/>
              <a:t>Brazil: Sean Higgins and </a:t>
            </a:r>
            <a:r>
              <a:rPr lang="en-US" sz="3000" dirty="0" err="1" smtClean="0"/>
              <a:t>Claudiney</a:t>
            </a:r>
            <a:r>
              <a:rPr lang="en-US" sz="3000" dirty="0" smtClean="0"/>
              <a:t> Pereira</a:t>
            </a:r>
          </a:p>
          <a:p>
            <a:r>
              <a:rPr lang="en-US" sz="3000" dirty="0" smtClean="0"/>
              <a:t>Colombia (tax returns): </a:t>
            </a:r>
            <a:r>
              <a:rPr lang="en-US" sz="3000" dirty="0" err="1" smtClean="0"/>
              <a:t>Facundo</a:t>
            </a:r>
            <a:r>
              <a:rPr lang="en-US" sz="3000" dirty="0" smtClean="0"/>
              <a:t> </a:t>
            </a:r>
            <a:r>
              <a:rPr lang="en-US" sz="3000" dirty="0" err="1" smtClean="0"/>
              <a:t>Alvaredo</a:t>
            </a:r>
            <a:r>
              <a:rPr lang="en-US" sz="3000" dirty="0" smtClean="0"/>
              <a:t> and Juliana </a:t>
            </a:r>
            <a:r>
              <a:rPr lang="en-US" sz="3000" dirty="0" err="1" smtClean="0"/>
              <a:t>Londoño</a:t>
            </a:r>
            <a:endParaRPr lang="en-US" sz="3000" dirty="0" smtClean="0"/>
          </a:p>
          <a:p>
            <a:r>
              <a:rPr lang="en-US" sz="3000" dirty="0" smtClean="0"/>
              <a:t>Mexico: John Scott; over time: JS and Lopez-</a:t>
            </a:r>
            <a:r>
              <a:rPr lang="en-US" sz="3000" dirty="0" err="1" smtClean="0"/>
              <a:t>Calva</a:t>
            </a:r>
            <a:r>
              <a:rPr lang="en-US" sz="3000" dirty="0" smtClean="0"/>
              <a:t>, Lustig and </a:t>
            </a:r>
            <a:r>
              <a:rPr lang="en-US" sz="3000" dirty="0" err="1" smtClean="0"/>
              <a:t>Castañeda</a:t>
            </a:r>
            <a:endParaRPr lang="en-US" sz="3000" dirty="0" smtClean="0"/>
          </a:p>
          <a:p>
            <a:r>
              <a:rPr lang="en-US" sz="3000" dirty="0" smtClean="0"/>
              <a:t>Peru: Miguel Jaramillo</a:t>
            </a:r>
          </a:p>
          <a:p>
            <a:r>
              <a:rPr lang="en-US" sz="3000" dirty="0" smtClean="0"/>
              <a:t>Uruguay: Marisa </a:t>
            </a:r>
            <a:r>
              <a:rPr lang="en-US" sz="3000" dirty="0" err="1" smtClean="0"/>
              <a:t>Bucheli</a:t>
            </a:r>
            <a:r>
              <a:rPr lang="en-US" sz="3000" dirty="0" smtClean="0"/>
              <a:t>, Nora Lustig, </a:t>
            </a:r>
            <a:r>
              <a:rPr lang="en-US" sz="3000" dirty="0" err="1" smtClean="0"/>
              <a:t>Maximo</a:t>
            </a:r>
            <a:r>
              <a:rPr lang="en-US" sz="3000" dirty="0" smtClean="0"/>
              <a:t> Rossi and </a:t>
            </a:r>
            <a:r>
              <a:rPr lang="en-US" sz="3000" dirty="0" err="1" smtClean="0"/>
              <a:t>Florencia</a:t>
            </a:r>
            <a:r>
              <a:rPr lang="en-US" sz="3000" dirty="0" smtClean="0"/>
              <a:t> </a:t>
            </a:r>
            <a:r>
              <a:rPr lang="en-US" sz="3000" dirty="0" err="1" smtClean="0"/>
              <a:t>Amabile</a:t>
            </a:r>
            <a:endParaRPr lang="en-US" sz="3000" dirty="0" smtClean="0"/>
          </a:p>
          <a:p>
            <a:endParaRPr lang="en-US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3421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3629"/>
          </a:xfrm>
          <a:solidFill>
            <a:srgbClr val="93CDDD"/>
          </a:solidFill>
        </p:spPr>
        <p:txBody>
          <a:bodyPr>
            <a:normAutofit fontScale="90000"/>
          </a:bodyPr>
          <a:lstStyle/>
          <a:p>
            <a:r>
              <a:rPr lang="en-US" b="1" dirty="0" smtClean="0"/>
              <a:t>Who? Authors (almost completed)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51467"/>
            <a:ext cx="8940800" cy="5587999"/>
          </a:xfrm>
        </p:spPr>
        <p:txBody>
          <a:bodyPr>
            <a:noAutofit/>
          </a:bodyPr>
          <a:lstStyle/>
          <a:p>
            <a:r>
              <a:rPr lang="en-US" dirty="0" smtClean="0"/>
              <a:t>Chile: Dante Contreras and Jaime Ruiz-</a:t>
            </a:r>
            <a:r>
              <a:rPr lang="en-US" dirty="0" err="1" smtClean="0"/>
              <a:t>Tagle</a:t>
            </a:r>
            <a:endParaRPr lang="en-US" dirty="0" smtClean="0"/>
          </a:p>
          <a:p>
            <a:r>
              <a:rPr lang="en-US" dirty="0" smtClean="0"/>
              <a:t>Colombia (HH survey): Carlos </a:t>
            </a:r>
            <a:r>
              <a:rPr lang="en-US" dirty="0" err="1" smtClean="0"/>
              <a:t>Hurtado</a:t>
            </a:r>
            <a:r>
              <a:rPr lang="en-US" dirty="0" smtClean="0"/>
              <a:t>, Nora Lustig and Marcela Melendez</a:t>
            </a:r>
          </a:p>
          <a:p>
            <a:r>
              <a:rPr lang="en-US" dirty="0" smtClean="0"/>
              <a:t>Costa Rica: Pablo </a:t>
            </a:r>
            <a:r>
              <a:rPr lang="en-US" dirty="0" err="1" smtClean="0"/>
              <a:t>Sauma</a:t>
            </a:r>
            <a:r>
              <a:rPr lang="en-US" dirty="0" smtClean="0"/>
              <a:t> and Juan Diego </a:t>
            </a:r>
            <a:r>
              <a:rPr lang="en-US" dirty="0" err="1" smtClean="0"/>
              <a:t>Trejos</a:t>
            </a:r>
            <a:endParaRPr lang="en-US" dirty="0" smtClean="0"/>
          </a:p>
          <a:p>
            <a:r>
              <a:rPr lang="en-US" dirty="0" smtClean="0"/>
              <a:t>El Salvador: Margarita </a:t>
            </a:r>
            <a:r>
              <a:rPr lang="en-US" dirty="0" err="1" smtClean="0"/>
              <a:t>Beneke</a:t>
            </a:r>
            <a:r>
              <a:rPr lang="en-US" dirty="0" smtClean="0"/>
              <a:t>, Nora Lustig and José Andrés </a:t>
            </a:r>
            <a:r>
              <a:rPr lang="en-US" dirty="0" err="1" smtClean="0"/>
              <a:t>Oliva</a:t>
            </a:r>
            <a:endParaRPr lang="en-US" dirty="0" smtClean="0"/>
          </a:p>
          <a:p>
            <a:r>
              <a:rPr lang="en-US" dirty="0" smtClean="0"/>
              <a:t>Guatemala: </a:t>
            </a:r>
            <a:r>
              <a:rPr lang="en-US" dirty="0" err="1" smtClean="0"/>
              <a:t>Maynor</a:t>
            </a:r>
            <a:r>
              <a:rPr lang="en-US" dirty="0" smtClean="0"/>
              <a:t> Cabrera, Nora Lustig e </a:t>
            </a:r>
            <a:r>
              <a:rPr lang="en-US" dirty="0" err="1" smtClean="0"/>
              <a:t>Hilcías</a:t>
            </a:r>
            <a:r>
              <a:rPr lang="en-US" dirty="0" smtClean="0"/>
              <a:t> </a:t>
            </a:r>
            <a:r>
              <a:rPr lang="en-US" dirty="0" err="1" smtClean="0"/>
              <a:t>Morán</a:t>
            </a:r>
            <a:endParaRPr lang="en-US" dirty="0" smtClean="0"/>
          </a:p>
          <a:p>
            <a:r>
              <a:rPr lang="en-US" dirty="0" smtClean="0"/>
              <a:t>Paraguay: Sean Higgins, Nora Lustig, Julio </a:t>
            </a:r>
            <a:r>
              <a:rPr lang="en-US" dirty="0" err="1" smtClean="0"/>
              <a:t>Ramírez</a:t>
            </a:r>
            <a:r>
              <a:rPr lang="en-US" dirty="0" smtClean="0"/>
              <a:t> and William Swanson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822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Who? Financial Support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5303837"/>
          </a:xfrm>
        </p:spPr>
        <p:txBody>
          <a:bodyPr>
            <a:noAutofit/>
          </a:bodyPr>
          <a:lstStyle/>
          <a:p>
            <a:r>
              <a:rPr lang="en-US" sz="2200" dirty="0" smtClean="0"/>
              <a:t>Canadian </a:t>
            </a:r>
            <a:r>
              <a:rPr lang="en-US" sz="2200" dirty="0"/>
              <a:t>International Development Agency (CIDA</a:t>
            </a:r>
            <a:r>
              <a:rPr lang="en-US" sz="2200" dirty="0" smtClean="0"/>
              <a:t>)– initial stage and three pilot countries</a:t>
            </a:r>
          </a:p>
          <a:p>
            <a:r>
              <a:rPr lang="en-US" sz="2200" dirty="0" smtClean="0"/>
              <a:t>Center </a:t>
            </a:r>
            <a:r>
              <a:rPr lang="en-US" sz="2200" dirty="0"/>
              <a:t>for Inter-American Policy and Research at Tulane University (CIPR</a:t>
            </a:r>
            <a:r>
              <a:rPr lang="en-US" sz="2200" dirty="0" smtClean="0"/>
              <a:t>) – main funder in implementation stage</a:t>
            </a:r>
          </a:p>
          <a:p>
            <a:r>
              <a:rPr lang="en-US" sz="2200" dirty="0" smtClean="0"/>
              <a:t>Inter</a:t>
            </a:r>
            <a:r>
              <a:rPr lang="en-US" sz="2200" dirty="0"/>
              <a:t>-American Development Bank (IDB</a:t>
            </a:r>
            <a:r>
              <a:rPr lang="en-US" sz="2200" dirty="0" smtClean="0"/>
              <a:t>)--race and ethnicity</a:t>
            </a:r>
            <a:endParaRPr lang="en-US" sz="2200" dirty="0"/>
          </a:p>
          <a:p>
            <a:r>
              <a:rPr lang="en-US" sz="2200" dirty="0" smtClean="0"/>
              <a:t>International </a:t>
            </a:r>
            <a:r>
              <a:rPr lang="en-US" sz="2200" dirty="0"/>
              <a:t>Fund for Agricultural Development (IFAD</a:t>
            </a:r>
            <a:r>
              <a:rPr lang="en-US" sz="2200" dirty="0" smtClean="0"/>
              <a:t>)--rural urban</a:t>
            </a:r>
            <a:endParaRPr lang="en-US" sz="2200" dirty="0"/>
          </a:p>
          <a:p>
            <a:r>
              <a:rPr lang="en-US" sz="2200" dirty="0" smtClean="0"/>
              <a:t>Latin </a:t>
            </a:r>
            <a:r>
              <a:rPr lang="en-US" sz="2200" dirty="0"/>
              <a:t>American Development Bank (CAF</a:t>
            </a:r>
            <a:r>
              <a:rPr lang="en-US" sz="2200" dirty="0" smtClean="0"/>
              <a:t>)--background paper for flagship report</a:t>
            </a:r>
            <a:endParaRPr lang="en-US" sz="2200" dirty="0"/>
          </a:p>
          <a:p>
            <a:r>
              <a:rPr lang="en-US" sz="2200" dirty="0" smtClean="0"/>
              <a:t>United </a:t>
            </a:r>
            <a:r>
              <a:rPr lang="en-US" sz="2200" dirty="0"/>
              <a:t>Nations Development Program (UNDP</a:t>
            </a:r>
            <a:r>
              <a:rPr lang="en-US" sz="2200" dirty="0" smtClean="0"/>
              <a:t>)– first meeting of </a:t>
            </a:r>
            <a:r>
              <a:rPr lang="en-US" sz="2200" dirty="0" err="1" smtClean="0"/>
              <a:t>Adv</a:t>
            </a:r>
            <a:r>
              <a:rPr lang="en-US" sz="2200" dirty="0" smtClean="0"/>
              <a:t> Board and workshop; synthesis; Colombia (top incomes), update Peru, upcoming: Ecuador (top incomes), Nicaragua and Venezuela</a:t>
            </a:r>
            <a:endParaRPr lang="en-US" sz="2200" dirty="0"/>
          </a:p>
          <a:p>
            <a:r>
              <a:rPr lang="en-US" sz="2200" dirty="0" smtClean="0"/>
              <a:t>World Bank – background paper for mobility report; Mexico Social Spending 1992-2010; upcoming: DR, Ecuador, Panama; policy briefs: Col, </a:t>
            </a:r>
            <a:r>
              <a:rPr lang="en-US" sz="2200" dirty="0" err="1" smtClean="0"/>
              <a:t>Mx</a:t>
            </a:r>
            <a:r>
              <a:rPr lang="en-US" sz="2200" dirty="0" smtClean="0"/>
              <a:t> and Par; </a:t>
            </a:r>
            <a:endParaRPr lang="en-US" sz="2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1944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rgbClr val="93CDDD"/>
          </a:solidFill>
        </p:spPr>
        <p:txBody>
          <a:bodyPr/>
          <a:lstStyle/>
          <a:p>
            <a:r>
              <a:rPr lang="en-US" b="1" dirty="0" smtClean="0"/>
              <a:t>Where? Countries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5467" y="1600200"/>
            <a:ext cx="8839199" cy="5121275"/>
          </a:xfrm>
        </p:spPr>
        <p:txBody>
          <a:bodyPr>
            <a:noAutofit/>
          </a:bodyPr>
          <a:lstStyle/>
          <a:p>
            <a:r>
              <a:rPr lang="en-US" sz="2800" dirty="0"/>
              <a:t>Currently: 12 countries from Latin America; one ‘local’ team per country</a:t>
            </a:r>
          </a:p>
          <a:p>
            <a:r>
              <a:rPr lang="en-US" sz="2800" dirty="0"/>
              <a:t>7 finished: Argentina (2003, 2006, 2009), Bolivia (2007), Brazil (2009), Colombia (Tax Returns), Mexico (2008, 2010; 1992-2010), Peru (2009), Uruguay (2009)</a:t>
            </a:r>
          </a:p>
          <a:p>
            <a:r>
              <a:rPr lang="en-US" sz="2800" dirty="0"/>
              <a:t>6 in progress: Chile, Colombia, Costa Rica, El Salvador, Guatemala, Paraguay</a:t>
            </a:r>
          </a:p>
          <a:p>
            <a:r>
              <a:rPr lang="en-US" sz="2800" dirty="0"/>
              <a:t>Upcoming: Dominican Republic, Ecuador, Honduras, Nicaragua, Panama, United States and </a:t>
            </a:r>
            <a:r>
              <a:rPr lang="en-US" sz="2800" dirty="0" smtClean="0"/>
              <a:t>Venezuela </a:t>
            </a:r>
            <a:endParaRPr lang="en-US" sz="2800" dirty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89032-6420-1A47-9CB8-EBE3ED9DBAE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830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1667</TotalTime>
  <Words>1894</Words>
  <Application>Microsoft Macintosh PowerPoint</Application>
  <PresentationFormat>On-screen Show (4:3)</PresentationFormat>
  <Paragraphs>240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Commitment to Equity: a Primer Nora Lustig  Tulane University</vt:lpstr>
      <vt:lpstr>PowerPoint Presentation</vt:lpstr>
      <vt:lpstr> What is CEQ? </vt:lpstr>
      <vt:lpstr>PowerPoint Presentation</vt:lpstr>
      <vt:lpstr>PowerPoint Presentation</vt:lpstr>
      <vt:lpstr>Who? Authors (completed; WP available)</vt:lpstr>
      <vt:lpstr>Who? Authors (almost completed)</vt:lpstr>
      <vt:lpstr>Who? Financial Support</vt:lpstr>
      <vt:lpstr>Where? Countries</vt:lpstr>
      <vt:lpstr>Outputs</vt:lpstr>
      <vt:lpstr>Outputs</vt:lpstr>
      <vt:lpstr>PowerPoint Presentation</vt:lpstr>
      <vt:lpstr>PowerPoint Presentation</vt:lpstr>
      <vt:lpstr>www.commitmentoequity.org </vt:lpstr>
      <vt:lpstr>CEQ: From Latin America to “Global”</vt:lpstr>
      <vt:lpstr>Commitment to Equity Assessments (CEQ) for Latin America</vt:lpstr>
      <vt:lpstr>Basic elements of “applied” standard incidence (from Jim Alm, May 2012)</vt:lpstr>
      <vt:lpstr>Standard Fiscal Incidence Analysis</vt:lpstr>
      <vt:lpstr>PowerPoint Presentation</vt:lpstr>
      <vt:lpstr>Welfare Indicators</vt:lpstr>
      <vt:lpstr>PowerPoint Presentation</vt:lpstr>
      <vt:lpstr>Imputing Rent</vt:lpstr>
      <vt:lpstr>Allocation Methods</vt:lpstr>
      <vt:lpstr>Allocation Methods</vt:lpstr>
      <vt:lpstr>Tax Shifting and Tax Evasion Assumptions</vt:lpstr>
      <vt:lpstr>Valuation of Public Services: Education and Health</vt:lpstr>
      <vt:lpstr>Scaling-Up to Monetize Transfers In Kind</vt:lpstr>
      <vt:lpstr>Sensitivity Analyses</vt:lpstr>
      <vt:lpstr>Indicators</vt:lpstr>
      <vt:lpstr>Defining Progressive/Regressive  Taxes and Transfers</vt:lpstr>
      <vt:lpstr>Indicators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Lustig</dc:creator>
  <cp:lastModifiedBy>Nora Lustig</cp:lastModifiedBy>
  <cp:revision>21</cp:revision>
  <dcterms:created xsi:type="dcterms:W3CDTF">2013-06-10T01:09:57Z</dcterms:created>
  <dcterms:modified xsi:type="dcterms:W3CDTF">2013-06-11T13:02:00Z</dcterms:modified>
</cp:coreProperties>
</file>